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  <p:sldMasterId id="2147483703" r:id="rId2"/>
  </p:sldMasterIdLst>
  <p:notesMasterIdLst>
    <p:notesMasterId r:id="rId78"/>
  </p:notesMasterIdLst>
  <p:handoutMasterIdLst>
    <p:handoutMasterId r:id="rId79"/>
  </p:handoutMasterIdLst>
  <p:sldIdLst>
    <p:sldId id="535" r:id="rId3"/>
    <p:sldId id="502" r:id="rId4"/>
    <p:sldId id="454" r:id="rId5"/>
    <p:sldId id="369" r:id="rId6"/>
    <p:sldId id="375" r:id="rId7"/>
    <p:sldId id="479" r:id="rId8"/>
    <p:sldId id="398" r:id="rId9"/>
    <p:sldId id="358" r:id="rId10"/>
    <p:sldId id="361" r:id="rId11"/>
    <p:sldId id="363" r:id="rId12"/>
    <p:sldId id="367" r:id="rId13"/>
    <p:sldId id="508" r:id="rId14"/>
    <p:sldId id="510" r:id="rId15"/>
    <p:sldId id="400" r:id="rId16"/>
    <p:sldId id="382" r:id="rId17"/>
    <p:sldId id="484" r:id="rId18"/>
    <p:sldId id="517" r:id="rId19"/>
    <p:sldId id="366" r:id="rId20"/>
    <p:sldId id="384" r:id="rId21"/>
    <p:sldId id="383" r:id="rId22"/>
    <p:sldId id="385" r:id="rId23"/>
    <p:sldId id="397" r:id="rId24"/>
    <p:sldId id="386" r:id="rId25"/>
    <p:sldId id="455" r:id="rId26"/>
    <p:sldId id="503" r:id="rId27"/>
    <p:sldId id="509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5" r:id="rId36"/>
    <p:sldId id="506" r:id="rId37"/>
    <p:sldId id="507" r:id="rId38"/>
    <p:sldId id="413" r:id="rId39"/>
    <p:sldId id="417" r:id="rId40"/>
    <p:sldId id="418" r:id="rId41"/>
    <p:sldId id="419" r:id="rId42"/>
    <p:sldId id="420" r:id="rId43"/>
    <p:sldId id="422" r:id="rId44"/>
    <p:sldId id="423" r:id="rId45"/>
    <p:sldId id="424" r:id="rId46"/>
    <p:sldId id="425" r:id="rId47"/>
    <p:sldId id="426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533" r:id="rId64"/>
    <p:sldId id="430" r:id="rId65"/>
    <p:sldId id="452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58" r:id="rId74"/>
    <p:sldId id="438" r:id="rId75"/>
    <p:sldId id="463" r:id="rId76"/>
    <p:sldId id="403" r:id="rId7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iang" initials="S" lastIdx="18" clrIdx="0"/>
  <p:cmAuthor id="1" name="dell" initials="d" lastIdx="1" clrIdx="1"/>
  <p:cmAuthor id="2" name="Zero" initials="Zer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8" autoAdjust="0"/>
    <p:restoredTop sz="89134" autoAdjust="0"/>
  </p:normalViewPr>
  <p:slideViewPr>
    <p:cSldViewPr>
      <p:cViewPr>
        <p:scale>
          <a:sx n="75" d="100"/>
          <a:sy n="75" d="100"/>
        </p:scale>
        <p:origin x="-2664" y="-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Q-learning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Breakout</c:v>
                </c:pt>
                <c:pt idx="1">
                  <c:v>Enduro</c:v>
                </c:pt>
                <c:pt idx="2">
                  <c:v>River Raid</c:v>
                </c:pt>
                <c:pt idx="3">
                  <c:v>Seaquest</c:v>
                </c:pt>
                <c:pt idx="4">
                  <c:v>Space Invaders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29</c:v>
                </c:pt>
                <c:pt idx="2">
                  <c:v>1453</c:v>
                </c:pt>
                <c:pt idx="3">
                  <c:v>276</c:v>
                </c:pt>
                <c:pt idx="4">
                  <c:v>302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F8-4359-9DCF-16B28F4465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Q-learning+Target Q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Breakout</c:v>
                </c:pt>
                <c:pt idx="1">
                  <c:v>Enduro</c:v>
                </c:pt>
                <c:pt idx="2">
                  <c:v>River Raid</c:v>
                </c:pt>
                <c:pt idx="3">
                  <c:v>Seaquest</c:v>
                </c:pt>
                <c:pt idx="4">
                  <c:v>Space Invaders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142</c:v>
                </c:pt>
                <c:pt idx="2">
                  <c:v>2868</c:v>
                </c:pt>
                <c:pt idx="3">
                  <c:v>1003</c:v>
                </c:pt>
                <c:pt idx="4">
                  <c:v>373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2F8-4359-9DCF-16B28F4465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Q-learning+Replay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Breakout</c:v>
                </c:pt>
                <c:pt idx="1">
                  <c:v>Enduro</c:v>
                </c:pt>
                <c:pt idx="2">
                  <c:v>River Raid</c:v>
                </c:pt>
                <c:pt idx="3">
                  <c:v>Seaquest</c:v>
                </c:pt>
                <c:pt idx="4">
                  <c:v>Space Invaders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241</c:v>
                </c:pt>
                <c:pt idx="1">
                  <c:v>831</c:v>
                </c:pt>
                <c:pt idx="2">
                  <c:v>4103</c:v>
                </c:pt>
                <c:pt idx="3">
                  <c:v>823</c:v>
                </c:pt>
                <c:pt idx="4">
                  <c:v>826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2F8-4359-9DCF-16B28F4465B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Q-learning+Replay+Target Q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Breakout</c:v>
                </c:pt>
                <c:pt idx="1">
                  <c:v>Enduro</c:v>
                </c:pt>
                <c:pt idx="2">
                  <c:v>River Raid</c:v>
                </c:pt>
                <c:pt idx="3">
                  <c:v>Seaquest</c:v>
                </c:pt>
                <c:pt idx="4">
                  <c:v>Space Invaders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317</c:v>
                </c:pt>
                <c:pt idx="1">
                  <c:v>1006</c:v>
                </c:pt>
                <c:pt idx="2">
                  <c:v>7447</c:v>
                </c:pt>
                <c:pt idx="3">
                  <c:v>2894</c:v>
                </c:pt>
                <c:pt idx="4">
                  <c:v>1089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2F8-4359-9DCF-16B28F446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227904"/>
        <c:axId val="311229440"/>
      </c:barChart>
      <c:catAx>
        <c:axId val="3112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1229440"/>
        <c:crosses val="autoZero"/>
        <c:auto val="1"/>
        <c:lblAlgn val="ctr"/>
        <c:lblOffset val="100"/>
        <c:noMultiLvlLbl val="0"/>
      </c:catAx>
      <c:valAx>
        <c:axId val="31122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122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60.png"/><Relationship Id="rId1" Type="http://schemas.openxmlformats.org/officeDocument/2006/relationships/image" Target="../media/image8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850CB99-6A6F-44F5-9B27-AC99AA055EC5}">
          <dgm:prSet phldrT="[文字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zh-TW" altLang="en-US" sz="2000" i="1" smtClean="0">
                      <a:latin typeface="Cambria Math" panose="02040503050406030204" pitchFamily="18" charset="0"/>
                    </a:rPr>
                    <m:t>𝜋</m:t>
                  </m:r>
                </m:oMath>
              </a14:m>
              <a:r>
                <a:rPr lang="zh-TW" altLang="en-US" sz="2000" dirty="0"/>
                <a:t> </a:t>
              </a:r>
              <a:r>
                <a:rPr lang="en-US" altLang="zh-TW" sz="2000" dirty="0"/>
                <a:t>interacts with the environment</a:t>
              </a:r>
              <a:endParaRPr lang="zh-TW" altLang="en-US" sz="2000" dirty="0"/>
            </a:p>
          </dgm:t>
        </dgm:pt>
      </mc:Choice>
      <mc:Fallback xmlns="">
        <dgm:pt modelId="{B850CB99-6A6F-44F5-9B27-AC99AA055EC5}">
          <dgm:prSet phldrT="[文字]" custT="1"/>
          <dgm:spPr/>
          <dgm:t>
            <a:bodyPr/>
            <a:lstStyle/>
            <a:p>
              <a:r>
                <a:rPr lang="zh-TW" altLang="en-US" sz="2000" i="0" smtClean="0">
                  <a:latin typeface="Cambria Math" panose="02040503050406030204" pitchFamily="18" charset="0"/>
                </a:rPr>
                <a:t>𝜋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interacts with the environment</a:t>
              </a:r>
              <a:endParaRPr lang="zh-TW" altLang="en-US" sz="2000" dirty="0"/>
            </a:p>
          </dgm:t>
        </dgm:pt>
      </mc:Fallback>
    </mc:AlternateConten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 sz="1400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 sz="1400"/>
        </a:p>
      </dgm:t>
    </dgm:pt>
    <mc:AlternateContent xmlns:mc="http://schemas.openxmlformats.org/markup-compatibility/2006" xmlns:a14="http://schemas.microsoft.com/office/drawing/2010/main">
      <mc:Choice Requires="a14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000" dirty="0"/>
                <a:t>Learning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000" i="1" smtClean="0">
                          <a:latin typeface="Cambria Math"/>
                        </a:rPr>
                      </m:ctrlPr>
                    </m:sSupPr>
                    <m:e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000" i="1">
                          <a:latin typeface="Cambria Math"/>
                        </a:rPr>
                      </m:ctrlPr>
                    </m:dPr>
                    <m:e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000" dirty="0"/>
            </a:p>
          </dgm:t>
        </dgm:pt>
      </mc:Choice>
      <mc:Fallback xmlns="">
        <dgm:pt modelId="{74493D6B-09C5-4704-A3DC-947A3B53CEDF}">
          <dgm:prSet phldrT="[文字]" custT="1"/>
          <dgm:spPr/>
          <dgm:t>
            <a:bodyPr/>
            <a:lstStyle/>
            <a:p>
              <a:r>
                <a:rPr lang="en-US" altLang="zh-TW" sz="2000" dirty="0"/>
                <a:t>Learning </a:t>
              </a:r>
              <a:r>
                <a:rPr lang="en-US" altLang="zh-TW" sz="2000" i="0">
                  <a:latin typeface="Cambria Math" panose="02040503050406030204" pitchFamily="18" charset="0"/>
                </a:rPr>
                <a:t>𝑉</a:t>
              </a:r>
              <a:r>
                <a:rPr lang="en-US" altLang="zh-TW" sz="2000" i="0" smtClean="0">
                  <a:latin typeface="Cambria Math"/>
                </a:rPr>
                <a:t>^</a:t>
              </a:r>
              <a:r>
                <a:rPr lang="zh-TW" altLang="en-US" sz="2000" i="0">
                  <a:latin typeface="Cambria Math" panose="02040503050406030204" pitchFamily="18" charset="0"/>
                </a:rPr>
                <a:t>𝜋</a:t>
              </a:r>
              <a:r>
                <a:rPr lang="en-US" altLang="zh-TW" sz="2000" i="0">
                  <a:latin typeface="Cambria Math"/>
                </a:rPr>
                <a:t> (</a:t>
              </a:r>
              <a:r>
                <a:rPr lang="en-US" altLang="zh-TW" sz="2000" b="0" i="0" smtClean="0">
                  <a:latin typeface="Cambria Math" panose="02040503050406030204" pitchFamily="18" charset="0"/>
                </a:rPr>
                <a:t>𝑠</a:t>
              </a:r>
              <a:r>
                <a:rPr lang="en-US" altLang="zh-TW" sz="2000" b="0" i="0" smtClean="0">
                  <a:latin typeface="Cambria Math"/>
                </a:rPr>
                <a:t>)</a:t>
              </a:r>
              <a:endParaRPr lang="zh-TW" altLang="en-US" sz="2000" dirty="0"/>
            </a:p>
          </dgm:t>
        </dgm:pt>
      </mc:Fallback>
    </mc:AlternateConten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 sz="1400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 sz="1400"/>
        </a:p>
      </dgm:t>
    </dgm:pt>
    <mc:AlternateContent xmlns:mc="http://schemas.openxmlformats.org/markup-compatibility/2006" xmlns:a14="http://schemas.microsoft.com/office/drawing/2010/main">
      <mc:Choice Requires="a14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000" dirty="0"/>
                <a:t>Update actor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from </a:t>
              </a:r>
              <a14:m>
                <m:oMath xmlns:m="http://schemas.openxmlformats.org/officeDocument/2006/math">
                  <m:r>
                    <a:rPr lang="zh-TW" altLang="en-US" sz="20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zh-TW" altLang="en-US" sz="2000" i="1" dirty="0" smtClean="0">
                      <a:latin typeface="Cambria Math" panose="02040503050406030204" pitchFamily="18" charset="0"/>
                    </a:rPr>
                    <m:t>→</m:t>
                  </m:r>
                  <m:r>
                    <a:rPr lang="zh-TW" altLang="en-US" sz="2000" i="1" smtClean="0">
                      <a:latin typeface="Cambria Math" panose="02040503050406030204" pitchFamily="18" charset="0"/>
                    </a:rPr>
                    <m:t>𝜋</m:t>
                  </m:r>
                  <m:r>
                    <a:rPr lang="en-US" altLang="zh-TW" sz="2000" i="1" smtClean="0">
                      <a:latin typeface="Cambria Math" panose="02040503050406030204" pitchFamily="18" charset="0"/>
                    </a:rPr>
                    <m:t>’</m:t>
                  </m:r>
                </m:oMath>
              </a14:m>
              <a:r>
                <a:rPr lang="zh-TW" altLang="en-US" sz="2000" dirty="0"/>
                <a:t> </a:t>
              </a:r>
              <a:r>
                <a:rPr lang="en-US" altLang="zh-TW" sz="2000" dirty="0"/>
                <a:t>based on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TW" sz="2000" i="1" smtClean="0">
                          <a:latin typeface="Cambria Math"/>
                        </a:rPr>
                      </m:ctrlPr>
                    </m:sSupPr>
                    <m:e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𝜋</m:t>
                      </m:r>
                    </m:sup>
                  </m:sSup>
                  <m:d>
                    <m:dPr>
                      <m:ctrlPr>
                        <a:rPr lang="en-US" altLang="zh-TW" sz="2000" i="1">
                          <a:latin typeface="Cambria Math"/>
                        </a:rPr>
                      </m:ctrlPr>
                    </m:dPr>
                    <m:e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e>
                  </m:d>
                </m:oMath>
              </a14:m>
              <a:endParaRPr lang="zh-TW" altLang="en-US" sz="2000" dirty="0"/>
            </a:p>
          </dgm:t>
        </dgm:pt>
      </mc:Choice>
      <mc:Fallback xmlns="">
        <dgm:pt modelId="{5E117D47-A069-4543-8EBF-3DBA35D4D9E2}">
          <dgm:prSet phldrT="[文字]" custT="1"/>
          <dgm:spPr/>
          <dgm:t>
            <a:bodyPr/>
            <a:lstStyle/>
            <a:p>
              <a:r>
                <a:rPr lang="en-US" altLang="zh-TW" sz="2000" dirty="0"/>
                <a:t>Update actor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from </a:t>
              </a:r>
              <a:r>
                <a:rPr lang="zh-TW" altLang="en-US" sz="2000" i="0" smtClean="0">
                  <a:latin typeface="Cambria Math" panose="02040503050406030204" pitchFamily="18" charset="0"/>
                </a:rPr>
                <a:t>𝜋</a:t>
              </a:r>
              <a:r>
                <a:rPr lang="zh-TW" altLang="en-US" sz="2000" i="0" dirty="0" smtClean="0">
                  <a:latin typeface="Cambria Math" panose="02040503050406030204" pitchFamily="18" charset="0"/>
                </a:rPr>
                <a:t>→</a:t>
              </a:r>
              <a:r>
                <a:rPr lang="zh-TW" altLang="en-US" sz="2000" i="0" smtClean="0">
                  <a:latin typeface="Cambria Math" panose="02040503050406030204" pitchFamily="18" charset="0"/>
                </a:rPr>
                <a:t>𝜋</a:t>
              </a:r>
              <a:r>
                <a:rPr lang="en-US" altLang="zh-TW" sz="2000" i="0" smtClean="0">
                  <a:latin typeface="Cambria Math" panose="02040503050406030204" pitchFamily="18" charset="0"/>
                </a:rPr>
                <a:t>’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based on </a:t>
              </a:r>
              <a:r>
                <a:rPr lang="en-US" altLang="zh-TW" sz="2000" i="0">
                  <a:latin typeface="Cambria Math" panose="02040503050406030204" pitchFamily="18" charset="0"/>
                </a:rPr>
                <a:t>𝑉</a:t>
              </a:r>
              <a:r>
                <a:rPr lang="en-US" altLang="zh-TW" sz="2000" i="0" smtClean="0">
                  <a:latin typeface="Cambria Math"/>
                </a:rPr>
                <a:t>^</a:t>
              </a:r>
              <a:r>
                <a:rPr lang="zh-TW" altLang="en-US" sz="2000" i="0">
                  <a:latin typeface="Cambria Math" panose="02040503050406030204" pitchFamily="18" charset="0"/>
                </a:rPr>
                <a:t>𝜋</a:t>
              </a:r>
              <a:r>
                <a:rPr lang="en-US" altLang="zh-TW" sz="2000" i="0">
                  <a:latin typeface="Cambria Math"/>
                </a:rPr>
                <a:t> (</a:t>
              </a:r>
              <a:r>
                <a:rPr lang="en-US" altLang="zh-TW" sz="2000" b="0" i="0" smtClean="0">
                  <a:latin typeface="Cambria Math" panose="02040503050406030204" pitchFamily="18" charset="0"/>
                </a:rPr>
                <a:t>𝑠</a:t>
              </a:r>
              <a:r>
                <a:rPr lang="en-US" altLang="zh-TW" sz="2000" b="0" i="0" smtClean="0">
                  <a:latin typeface="Cambria Math"/>
                </a:rPr>
                <a:t>)</a:t>
              </a:r>
              <a:endParaRPr lang="zh-TW" altLang="en-US" sz="2000" dirty="0"/>
            </a:p>
          </dgm:t>
        </dgm:pt>
      </mc:Fallback>
    </mc:AlternateConten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 sz="1400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 sz="1400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7378E5-FA52-4347-BFC1-B0A2BB843CC5}" type="pres">
      <dgm:prSet presAssocID="{EFE6DEA6-55AC-44CC-AD66-5BC2ED683D69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8180E70-D351-4BFF-AFD7-09CECCDE5C81}" type="presOf" srcId="{B850CB99-6A6F-44F5-9B27-AC99AA055EC5}" destId="{EF3F71E5-EF69-4635-8AFD-B2675F923788}" srcOrd="0" destOrd="0" presId="urn:microsoft.com/office/officeart/2005/8/layout/cycle3"/>
    <dgm:cxn modelId="{595D50F3-F251-4500-807A-2E9DFC3E6C30}" type="presOf" srcId="{5E117D47-A069-4543-8EBF-3DBA35D4D9E2}" destId="{87975B9C-4FBF-49A6-B4AC-A7DC7B23F274}" srcOrd="0" destOrd="0" presId="urn:microsoft.com/office/officeart/2005/8/layout/cycle3"/>
    <dgm:cxn modelId="{A9795FC3-C8EC-4C95-B029-6275310E08F0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1455C06B-7871-4FDD-8B1F-19AABB89412F}" type="presOf" srcId="{74493D6B-09C5-4704-A3DC-947A3B53CEDF}" destId="{E37FF648-F033-4003-89AB-3F57D2EE1847}" srcOrd="0" destOrd="0" presId="urn:microsoft.com/office/officeart/2005/8/layout/cycle3"/>
    <dgm:cxn modelId="{7E30BE24-FFF0-4FBC-AA54-902C3963540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3B39827F-FFFD-4832-83F5-FAB6FD703975}" type="presParOf" srcId="{4B35AF7D-4F08-4CEA-AFC9-D1739EAAD44B}" destId="{781B98C5-3CBD-4817-A8CB-1A248F5DDCA8}" srcOrd="0" destOrd="0" presId="urn:microsoft.com/office/officeart/2005/8/layout/cycle3"/>
    <dgm:cxn modelId="{DB582F3F-3DD1-4198-A664-19FF4EEBFCF4}" type="presParOf" srcId="{781B98C5-3CBD-4817-A8CB-1A248F5DDCA8}" destId="{EF3F71E5-EF69-4635-8AFD-B2675F923788}" srcOrd="0" destOrd="0" presId="urn:microsoft.com/office/officeart/2005/8/layout/cycle3"/>
    <dgm:cxn modelId="{610EC454-D0BF-4754-8E3D-C723115CE077}" type="presParOf" srcId="{781B98C5-3CBD-4817-A8CB-1A248F5DDCA8}" destId="{B27378E5-FA52-4347-BFC1-B0A2BB843CC5}" srcOrd="1" destOrd="0" presId="urn:microsoft.com/office/officeart/2005/8/layout/cycle3"/>
    <dgm:cxn modelId="{DC4DC3D5-FE70-414F-9BB6-3679CF2D222A}" type="presParOf" srcId="{781B98C5-3CBD-4817-A8CB-1A248F5DDCA8}" destId="{E37FF648-F033-4003-89AB-3F57D2EE1847}" srcOrd="2" destOrd="0" presId="urn:microsoft.com/office/officeart/2005/8/layout/cycle3"/>
    <dgm:cxn modelId="{11B888DC-3459-41C2-A14E-DEE6A70DFC18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9272C7-D2BC-40E9-BDC4-04910F850CAF}" type="doc">
      <dgm:prSet loTypeId="urn:microsoft.com/office/officeart/2005/8/layout/cycle3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850CB99-6A6F-44F5-9B27-AC99AA055EC5}">
      <dgm:prSet phldrT="[文字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49DFCF3D-6631-451E-9548-B26F137A272D}" type="parTrans" cxnId="{3E34027F-1E3A-46DF-9D09-5A06C0816777}">
      <dgm:prSet/>
      <dgm:spPr/>
      <dgm:t>
        <a:bodyPr/>
        <a:lstStyle/>
        <a:p>
          <a:endParaRPr lang="zh-TW" altLang="en-US" sz="1400"/>
        </a:p>
      </dgm:t>
    </dgm:pt>
    <dgm:pt modelId="{EFE6DEA6-55AC-44CC-AD66-5BC2ED683D69}" type="sibTrans" cxnId="{3E34027F-1E3A-46DF-9D09-5A06C0816777}">
      <dgm:prSet/>
      <dgm:spPr/>
      <dgm:t>
        <a:bodyPr/>
        <a:lstStyle/>
        <a:p>
          <a:endParaRPr lang="zh-TW" altLang="en-US" sz="1400"/>
        </a:p>
      </dgm:t>
    </dgm:pt>
    <dgm:pt modelId="{74493D6B-09C5-4704-A3DC-947A3B53CEDF}">
      <dgm:prSet phldrT="[文字]" custT="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FC7156D-D49A-4C7C-A0C2-1F878E1441CA}" type="parTrans" cxnId="{72F9C6FF-22EA-47FE-8D5B-43AD0E8BC1F0}">
      <dgm:prSet/>
      <dgm:spPr/>
      <dgm:t>
        <a:bodyPr/>
        <a:lstStyle/>
        <a:p>
          <a:endParaRPr lang="zh-TW" altLang="en-US" sz="1400"/>
        </a:p>
      </dgm:t>
    </dgm:pt>
    <dgm:pt modelId="{DC392417-94AE-4A5E-A8D3-9CD26D20BC70}" type="sibTrans" cxnId="{72F9C6FF-22EA-47FE-8D5B-43AD0E8BC1F0}">
      <dgm:prSet/>
      <dgm:spPr/>
      <dgm:t>
        <a:bodyPr/>
        <a:lstStyle/>
        <a:p>
          <a:endParaRPr lang="zh-TW" altLang="en-US" sz="1400"/>
        </a:p>
      </dgm:t>
    </dgm:pt>
    <dgm:pt modelId="{5E117D47-A069-4543-8EBF-3DBA35D4D9E2}">
      <dgm:prSet phldrT="[文字]" custT="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E53411C-CDEF-463A-9DDB-7B67BCE750CF}" type="parTrans" cxnId="{6A72A109-C928-48DA-9D8D-25DEA699AA2E}">
      <dgm:prSet/>
      <dgm:spPr/>
      <dgm:t>
        <a:bodyPr/>
        <a:lstStyle/>
        <a:p>
          <a:endParaRPr lang="zh-TW" altLang="en-US" sz="1400"/>
        </a:p>
      </dgm:t>
    </dgm:pt>
    <dgm:pt modelId="{CA181D17-C616-40B6-AB78-81432CB9D1D6}" type="sibTrans" cxnId="{6A72A109-C928-48DA-9D8D-25DEA699AA2E}">
      <dgm:prSet/>
      <dgm:spPr/>
      <dgm:t>
        <a:bodyPr/>
        <a:lstStyle/>
        <a:p>
          <a:endParaRPr lang="zh-TW" altLang="en-US" sz="1400"/>
        </a:p>
      </dgm:t>
    </dgm:pt>
    <dgm:pt modelId="{4B35AF7D-4F08-4CEA-AFC9-D1739EAAD44B}" type="pres">
      <dgm:prSet presAssocID="{639272C7-D2BC-40E9-BDC4-04910F850C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1B98C5-3CBD-4817-A8CB-1A248F5DDCA8}" type="pres">
      <dgm:prSet presAssocID="{639272C7-D2BC-40E9-BDC4-04910F850CAF}" presName="cycle" presStyleCnt="0"/>
      <dgm:spPr/>
    </dgm:pt>
    <dgm:pt modelId="{EF3F71E5-EF69-4635-8AFD-B2675F923788}" type="pres">
      <dgm:prSet presAssocID="{B850CB99-6A6F-44F5-9B27-AC99AA055EC5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7378E5-FA52-4347-BFC1-B0A2BB843CC5}" type="pres">
      <dgm:prSet presAssocID="{EFE6DEA6-55AC-44CC-AD66-5BC2ED683D69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E37FF648-F033-4003-89AB-3F57D2EE1847}" type="pres">
      <dgm:prSet presAssocID="{74493D6B-09C5-4704-A3DC-947A3B53CEDF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975B9C-4FBF-49A6-B4AC-A7DC7B23F274}" type="pres">
      <dgm:prSet presAssocID="{5E117D47-A069-4543-8EBF-3DBA35D4D9E2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8180E70-D351-4BFF-AFD7-09CECCDE5C81}" type="presOf" srcId="{B850CB99-6A6F-44F5-9B27-AC99AA055EC5}" destId="{EF3F71E5-EF69-4635-8AFD-B2675F923788}" srcOrd="0" destOrd="0" presId="urn:microsoft.com/office/officeart/2005/8/layout/cycle3"/>
    <dgm:cxn modelId="{595D50F3-F251-4500-807A-2E9DFC3E6C30}" type="presOf" srcId="{5E117D47-A069-4543-8EBF-3DBA35D4D9E2}" destId="{87975B9C-4FBF-49A6-B4AC-A7DC7B23F274}" srcOrd="0" destOrd="0" presId="urn:microsoft.com/office/officeart/2005/8/layout/cycle3"/>
    <dgm:cxn modelId="{A9795FC3-C8EC-4C95-B029-6275310E08F0}" type="presOf" srcId="{639272C7-D2BC-40E9-BDC4-04910F850CAF}" destId="{4B35AF7D-4F08-4CEA-AFC9-D1739EAAD44B}" srcOrd="0" destOrd="0" presId="urn:microsoft.com/office/officeart/2005/8/layout/cycle3"/>
    <dgm:cxn modelId="{3E34027F-1E3A-46DF-9D09-5A06C0816777}" srcId="{639272C7-D2BC-40E9-BDC4-04910F850CAF}" destId="{B850CB99-6A6F-44F5-9B27-AC99AA055EC5}" srcOrd="0" destOrd="0" parTransId="{49DFCF3D-6631-451E-9548-B26F137A272D}" sibTransId="{EFE6DEA6-55AC-44CC-AD66-5BC2ED683D69}"/>
    <dgm:cxn modelId="{1455C06B-7871-4FDD-8B1F-19AABB89412F}" type="presOf" srcId="{74493D6B-09C5-4704-A3DC-947A3B53CEDF}" destId="{E37FF648-F033-4003-89AB-3F57D2EE1847}" srcOrd="0" destOrd="0" presId="urn:microsoft.com/office/officeart/2005/8/layout/cycle3"/>
    <dgm:cxn modelId="{7E30BE24-FFF0-4FBC-AA54-902C3963540A}" type="presOf" srcId="{EFE6DEA6-55AC-44CC-AD66-5BC2ED683D69}" destId="{B27378E5-FA52-4347-BFC1-B0A2BB843CC5}" srcOrd="0" destOrd="0" presId="urn:microsoft.com/office/officeart/2005/8/layout/cycle3"/>
    <dgm:cxn modelId="{72F9C6FF-22EA-47FE-8D5B-43AD0E8BC1F0}" srcId="{639272C7-D2BC-40E9-BDC4-04910F850CAF}" destId="{74493D6B-09C5-4704-A3DC-947A3B53CEDF}" srcOrd="1" destOrd="0" parTransId="{1FC7156D-D49A-4C7C-A0C2-1F878E1441CA}" sibTransId="{DC392417-94AE-4A5E-A8D3-9CD26D20BC70}"/>
    <dgm:cxn modelId="{6A72A109-C928-48DA-9D8D-25DEA699AA2E}" srcId="{639272C7-D2BC-40E9-BDC4-04910F850CAF}" destId="{5E117D47-A069-4543-8EBF-3DBA35D4D9E2}" srcOrd="2" destOrd="0" parTransId="{1E53411C-CDEF-463A-9DDB-7B67BCE750CF}" sibTransId="{CA181D17-C616-40B6-AB78-81432CB9D1D6}"/>
    <dgm:cxn modelId="{3B39827F-FFFD-4832-83F5-FAB6FD703975}" type="presParOf" srcId="{4B35AF7D-4F08-4CEA-AFC9-D1739EAAD44B}" destId="{781B98C5-3CBD-4817-A8CB-1A248F5DDCA8}" srcOrd="0" destOrd="0" presId="urn:microsoft.com/office/officeart/2005/8/layout/cycle3"/>
    <dgm:cxn modelId="{DB582F3F-3DD1-4198-A664-19FF4EEBFCF4}" type="presParOf" srcId="{781B98C5-3CBD-4817-A8CB-1A248F5DDCA8}" destId="{EF3F71E5-EF69-4635-8AFD-B2675F923788}" srcOrd="0" destOrd="0" presId="urn:microsoft.com/office/officeart/2005/8/layout/cycle3"/>
    <dgm:cxn modelId="{610EC454-D0BF-4754-8E3D-C723115CE077}" type="presParOf" srcId="{781B98C5-3CBD-4817-A8CB-1A248F5DDCA8}" destId="{B27378E5-FA52-4347-BFC1-B0A2BB843CC5}" srcOrd="1" destOrd="0" presId="urn:microsoft.com/office/officeart/2005/8/layout/cycle3"/>
    <dgm:cxn modelId="{DC4DC3D5-FE70-414F-9BB6-3679CF2D222A}" type="presParOf" srcId="{781B98C5-3CBD-4817-A8CB-1A248F5DDCA8}" destId="{E37FF648-F033-4003-89AB-3F57D2EE1847}" srcOrd="2" destOrd="0" presId="urn:microsoft.com/office/officeart/2005/8/layout/cycle3"/>
    <dgm:cxn modelId="{11B888DC-3459-41C2-A14E-DEE6A70DFC18}" type="presParOf" srcId="{781B98C5-3CBD-4817-A8CB-1A248F5DDCA8}" destId="{87975B9C-4FBF-49A6-B4AC-A7DC7B23F274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378E5-FA52-4347-BFC1-B0A2BB843CC5}">
      <dsp:nvSpPr>
        <dsp:cNvPr id="0" name=""/>
        <dsp:cNvSpPr/>
      </dsp:nvSpPr>
      <dsp:spPr>
        <a:xfrm>
          <a:off x="1792111" y="-251480"/>
          <a:ext cx="4302477" cy="4302477"/>
        </a:xfrm>
        <a:prstGeom prst="circularArrow">
          <a:avLst>
            <a:gd name="adj1" fmla="val 5689"/>
            <a:gd name="adj2" fmla="val 340510"/>
            <a:gd name="adj3" fmla="val 12385253"/>
            <a:gd name="adj4" fmla="val 18295915"/>
            <a:gd name="adj5" fmla="val 5908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F3F71E5-EF69-4635-8AFD-B2675F923788}">
      <dsp:nvSpPr>
        <dsp:cNvPr id="0" name=""/>
        <dsp:cNvSpPr/>
      </dsp:nvSpPr>
      <dsp:spPr>
        <a:xfrm>
          <a:off x="2418382" y="993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 xmlns:m="http://schemas.openxmlformats.org/officeDocument/2006/math">
              <m:r>
                <a:rPr lang="zh-TW" altLang="en-US" sz="2000" i="1" kern="1200" smtClean="0">
                  <a:latin typeface="Cambria Math" panose="02040503050406030204" pitchFamily="18" charset="0"/>
                </a:rPr>
                <m:t>𝜋</m:t>
              </m:r>
            </m:oMath>
          </a14:m>
          <a:r>
            <a:rPr lang="zh-TW" altLang="en-US" sz="2000" kern="1200" dirty="0"/>
            <a:t> </a:t>
          </a:r>
          <a:r>
            <a:rPr lang="en-US" altLang="zh-TW" sz="2000" kern="1200" dirty="0"/>
            <a:t>interacts with the environment</a:t>
          </a:r>
          <a:endParaRPr lang="zh-TW" altLang="en-US" sz="2000" kern="1200" dirty="0"/>
        </a:p>
      </dsp:txBody>
      <dsp:txXfrm>
        <a:off x="2492825" y="75436"/>
        <a:ext cx="2901048" cy="1376081"/>
      </dsp:txXfrm>
    </dsp:sp>
    <dsp:sp modelId="{E37FF648-F033-4003-89AB-3F57D2EE1847}">
      <dsp:nvSpPr>
        <dsp:cNvPr id="0" name=""/>
        <dsp:cNvSpPr/>
      </dsp:nvSpPr>
      <dsp:spPr>
        <a:xfrm>
          <a:off x="4049041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Learning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000" i="1" kern="1200" smtClean="0">
                      <a:latin typeface="Cambria Math"/>
                    </a:rPr>
                  </m:ctrlPr>
                </m:sSupPr>
                <m:e>
                  <m:r>
                    <a:rPr lang="en-US" altLang="zh-TW" sz="20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0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000" i="1" kern="1200">
                      <a:latin typeface="Cambria Math"/>
                    </a:rPr>
                  </m:ctrlPr>
                </m:dPr>
                <m:e>
                  <m:r>
                    <a:rPr lang="en-US" altLang="zh-TW" sz="20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000" kern="1200" dirty="0"/>
        </a:p>
      </dsp:txBody>
      <dsp:txXfrm>
        <a:off x="4123484" y="2899820"/>
        <a:ext cx="2901048" cy="1376081"/>
      </dsp:txXfrm>
    </dsp:sp>
    <dsp:sp modelId="{87975B9C-4FBF-49A6-B4AC-A7DC7B23F274}">
      <dsp:nvSpPr>
        <dsp:cNvPr id="0" name=""/>
        <dsp:cNvSpPr/>
      </dsp:nvSpPr>
      <dsp:spPr>
        <a:xfrm>
          <a:off x="787724" y="2825377"/>
          <a:ext cx="3049934" cy="1524967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Update actor</a:t>
          </a:r>
          <a:r>
            <a:rPr lang="zh-TW" altLang="en-US" sz="2000" kern="1200" dirty="0"/>
            <a:t> </a:t>
          </a:r>
          <a:r>
            <a:rPr lang="en-US" altLang="zh-TW" sz="2000" kern="1200" dirty="0"/>
            <a:t>from </a:t>
          </a:r>
          <a14:m xmlns:a14="http://schemas.microsoft.com/office/drawing/2010/main">
            <m:oMath xmlns:m="http://schemas.openxmlformats.org/officeDocument/2006/math">
              <m:r>
                <a:rPr lang="zh-TW" altLang="en-US" sz="2000" i="1" kern="1200" smtClean="0">
                  <a:latin typeface="Cambria Math" panose="02040503050406030204" pitchFamily="18" charset="0"/>
                </a:rPr>
                <m:t>𝜋</m:t>
              </m:r>
              <m:r>
                <a:rPr lang="zh-TW" altLang="en-US" sz="2000" i="1" kern="1200" dirty="0" smtClean="0">
                  <a:latin typeface="Cambria Math" panose="02040503050406030204" pitchFamily="18" charset="0"/>
                </a:rPr>
                <m:t>→</m:t>
              </m:r>
              <m:r>
                <a:rPr lang="zh-TW" altLang="en-US" sz="2000" i="1" kern="1200" smtClean="0">
                  <a:latin typeface="Cambria Math" panose="02040503050406030204" pitchFamily="18" charset="0"/>
                </a:rPr>
                <m:t>𝜋</m:t>
              </m:r>
              <m:r>
                <a:rPr lang="en-US" altLang="zh-TW" sz="2000" i="1" kern="1200" smtClean="0">
                  <a:latin typeface="Cambria Math" panose="02040503050406030204" pitchFamily="18" charset="0"/>
                </a:rPr>
                <m:t>’</m:t>
              </m:r>
            </m:oMath>
          </a14:m>
          <a:r>
            <a:rPr lang="zh-TW" altLang="en-US" sz="2000" kern="1200" dirty="0"/>
            <a:t> </a:t>
          </a:r>
          <a:r>
            <a:rPr lang="en-US" altLang="zh-TW" sz="2000" kern="1200" dirty="0"/>
            <a:t>based on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TW" sz="2000" i="1" kern="1200" smtClean="0">
                      <a:latin typeface="Cambria Math"/>
                    </a:rPr>
                  </m:ctrlPr>
                </m:sSupPr>
                <m:e>
                  <m:r>
                    <a:rPr lang="en-US" altLang="zh-TW" sz="2000" i="1" kern="120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zh-TW" altLang="en-US" sz="2000" i="1" kern="1200">
                      <a:latin typeface="Cambria Math" panose="02040503050406030204" pitchFamily="18" charset="0"/>
                    </a:rPr>
                    <m:t>𝜋</m:t>
                  </m:r>
                </m:sup>
              </m:sSup>
              <m:d>
                <m:dPr>
                  <m:ctrlPr>
                    <a:rPr lang="en-US" altLang="zh-TW" sz="2000" i="1" kern="1200">
                      <a:latin typeface="Cambria Math"/>
                    </a:rPr>
                  </m:ctrlPr>
                </m:dPr>
                <m:e>
                  <m:r>
                    <a:rPr lang="en-US" altLang="zh-TW" sz="2000" b="0" i="1" kern="1200" smtClean="0">
                      <a:latin typeface="Cambria Math" panose="02040503050406030204" pitchFamily="18" charset="0"/>
                    </a:rPr>
                    <m:t>𝑠</m:t>
                  </m:r>
                </m:e>
              </m:d>
            </m:oMath>
          </a14:m>
          <a:endParaRPr lang="zh-TW" altLang="en-US" sz="2000" kern="1200" dirty="0"/>
        </a:p>
      </dsp:txBody>
      <dsp:txXfrm>
        <a:off x="862167" y="2899820"/>
        <a:ext cx="2901048" cy="1376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17DE0-9B39-4EB4-98DD-23908163ED4F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34C3-0C60-4E1F-A338-0B646023A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6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FC09-5453-465E-9B1D-80C400401394}" type="datetimeFigureOut">
              <a:rPr lang="zh-CN" altLang="en-US" smtClean="0"/>
              <a:t>2019/6/30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365F-19C8-4631-BDEC-2887AE35D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4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https://deepmind.com/research/dqn/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258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(Lots of aliens to be killed,  and the shields still exist)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893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http://combiboilersleeds.com/picaso/critics/critics-4.html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60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most obvious advantage of TD methods over Monte Carlo methods is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they are naturally implemented in an on-line, fully incremental fashion. With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Monte Carlo methods one must wait until the end of an episode, because only then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return known, whereas with TD methods one need wait only one time step.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Surprisingly often this turns out to be a critical consideration Other applications are continuing tasks and have no episodes at all.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07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4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Using Q,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630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004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http://dariusforoux.com/stop-imitating-habits-successful-people/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249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0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DRL</a:t>
            </a:r>
            <a:r>
              <a:rPr lang="zh-CN" altLang="en-US" dirty="0"/>
              <a:t>是一个非常新的东西，从诞生到现在才</a:t>
            </a:r>
            <a:r>
              <a:rPr lang="en-US" altLang="zh-CN" dirty="0"/>
              <a:t>2</a:t>
            </a:r>
            <a:r>
              <a:rPr lang="zh-CN" altLang="en-US" dirty="0"/>
              <a:t>年半时间，提到</a:t>
            </a:r>
            <a:r>
              <a:rPr lang="en-US" altLang="zh-CN" dirty="0"/>
              <a:t>DRL</a:t>
            </a:r>
            <a:r>
              <a:rPr lang="zh-CN" altLang="en-US" dirty="0"/>
              <a:t>就不得不提</a:t>
            </a:r>
            <a:r>
              <a:rPr lang="en-US" altLang="zh-CN" dirty="0"/>
              <a:t>DeepMind</a:t>
            </a:r>
            <a:r>
              <a:rPr lang="zh-CN" altLang="en-US" dirty="0"/>
              <a:t>，</a:t>
            </a:r>
            <a:r>
              <a:rPr lang="en-US" altLang="zh-CN" dirty="0"/>
              <a:t>DeepMind</a:t>
            </a:r>
            <a:r>
              <a:rPr lang="zh-CN" altLang="en-US" dirty="0"/>
              <a:t>是</a:t>
            </a:r>
            <a:r>
              <a:rPr lang="en-US" altLang="zh-CN" dirty="0"/>
              <a:t>DRL</a:t>
            </a:r>
            <a:r>
              <a:rPr lang="zh-CN" altLang="en-US" dirty="0"/>
              <a:t>领域的创始人与领导者。在</a:t>
            </a:r>
            <a:r>
              <a:rPr lang="en-US" altLang="zh-CN" dirty="0"/>
              <a:t>Google</a:t>
            </a:r>
            <a:r>
              <a:rPr lang="zh-CN" altLang="en-US" dirty="0"/>
              <a:t>的一个内部讲话中</a:t>
            </a:r>
            <a:r>
              <a:rPr lang="en-US" altLang="zh-CN" dirty="0"/>
              <a:t>DM</a:t>
            </a:r>
            <a:r>
              <a:rPr lang="zh-CN" altLang="en-US" dirty="0"/>
              <a:t>的</a:t>
            </a:r>
            <a:r>
              <a:rPr lang="en-US" altLang="zh-CN" dirty="0"/>
              <a:t>CEO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Demis</a:t>
            </a:r>
            <a:r>
              <a:rPr lang="zh-CN" altLang="en-US" baseline="0" dirty="0"/>
              <a:t>提到</a:t>
            </a:r>
            <a:r>
              <a:rPr lang="en-US" altLang="zh-CN" baseline="0" dirty="0"/>
              <a:t>DM</a:t>
            </a:r>
            <a:r>
              <a:rPr lang="zh-CN" altLang="en-US" baseline="0" dirty="0"/>
              <a:t>的</a:t>
            </a:r>
            <a:r>
              <a:rPr lang="en-US" altLang="zh-CN" baseline="0" dirty="0"/>
              <a:t>Mission…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什么是最接近</a:t>
            </a:r>
            <a:r>
              <a:rPr lang="en-US" altLang="zh-CN" dirty="0"/>
              <a:t>AGI</a:t>
            </a:r>
            <a:r>
              <a:rPr lang="zh-CN" altLang="en-US" dirty="0"/>
              <a:t>的方法呢？</a:t>
            </a:r>
            <a:r>
              <a:rPr lang="en-US" altLang="zh-CN" dirty="0"/>
              <a:t>ML</a:t>
            </a:r>
            <a:r>
              <a:rPr lang="zh-CN" altLang="en-US" dirty="0"/>
              <a:t>中所有学习方法都可以大致的归为三类，监督、无监督、强化学习。监督学习有标准答案，从错误中学习，学习的目标是尽可能的少犯错误；无监督学习不需要标准答案，它从数据中总结规律，数据驱动，</a:t>
            </a:r>
            <a:r>
              <a:rPr lang="en-US" altLang="zh-CN" dirty="0"/>
              <a:t>no free lunch</a:t>
            </a:r>
            <a:r>
              <a:rPr lang="zh-CN" altLang="en-US" dirty="0"/>
              <a:t>，需要先验假设，如数据分布、模型；但是现实世界中的大多数人在处理的任务，即没有标准答案，也没有专家指导，比如捕鱼，而强化学习可以可以通过从奖励中学习，因此是最接近</a:t>
            </a:r>
            <a:r>
              <a:rPr lang="en-US" altLang="zh-CN" dirty="0"/>
              <a:t>GAI</a:t>
            </a:r>
            <a:r>
              <a:rPr lang="zh-CN" altLang="en-US" dirty="0"/>
              <a:t>的存在。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1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8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8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阿尔伯塔大学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59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Alpha Go: policy-based + value-based + model-based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Taking the action with the highest score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3D5AB-7609-4D47-9461-82249A8F29D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73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9028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7731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603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3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4558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AFEF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</a:t>
            </a:r>
            <a:r>
              <a:rPr spc="-10" dirty="0"/>
              <a:t>s</a:t>
            </a:r>
            <a:r>
              <a:rPr dirty="0"/>
              <a:t>://dee</a:t>
            </a:r>
            <a:r>
              <a:rPr spc="-10" dirty="0"/>
              <a:t>p</a:t>
            </a:r>
            <a:r>
              <a:rPr dirty="0"/>
              <a:t>lear</a:t>
            </a:r>
            <a:r>
              <a:rPr spc="-10" dirty="0"/>
              <a:t>n</a:t>
            </a:r>
            <a:r>
              <a:rPr dirty="0"/>
              <a:t>ing.mit.edu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E7E7E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[</a:t>
            </a:r>
            <a:fld id="{81D60167-4931-47E6-BA6A-407CBD079E47}" type="slidenum">
              <a:rPr spc="-10" dirty="0"/>
              <a:t>‹#›</a:t>
            </a:fld>
            <a:r>
              <a:rPr spc="-5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159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950607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5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7995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00435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053063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41588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5362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001000" cy="5112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570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4783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43730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50142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77477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75750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09250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9550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7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573016"/>
            <a:ext cx="7772400" cy="1362075"/>
          </a:xfrm>
        </p:spPr>
        <p:txBody>
          <a:bodyPr anchor="t"/>
          <a:lstStyle>
            <a:lvl1pPr algn="l">
              <a:defRPr sz="48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2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604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9704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697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423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775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5278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92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04800"/>
            <a:ext cx="7993062" cy="7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81100"/>
            <a:ext cx="8001000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066007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813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  <a:pPr/>
              <a:t>2019/6/30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336"/>
            <a:ext cx="28956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2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1.png"/><Relationship Id="rId4" Type="http://schemas.openxmlformats.org/officeDocument/2006/relationships/image" Target="../media/image3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12" Type="http://schemas.openxmlformats.org/officeDocument/2006/relationships/image" Target="../media/image4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13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1290.png"/><Relationship Id="rId7" Type="http://schemas.openxmlformats.org/officeDocument/2006/relationships/image" Target="../media/image32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88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12" Type="http://schemas.openxmlformats.org/officeDocument/2006/relationships/image" Target="../media/image10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9.png"/><Relationship Id="rId5" Type="http://schemas.openxmlformats.org/officeDocument/2006/relationships/image" Target="../media/image79.png"/><Relationship Id="rId10" Type="http://schemas.openxmlformats.org/officeDocument/2006/relationships/image" Target="../media/image90.jpg"/><Relationship Id="rId4" Type="http://schemas.openxmlformats.org/officeDocument/2006/relationships/image" Target="../media/image78.png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112.jpg"/><Relationship Id="rId7" Type="http://schemas.openxmlformats.org/officeDocument/2006/relationships/image" Target="../media/image121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3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2.jpg"/><Relationship Id="rId7" Type="http://schemas.openxmlformats.org/officeDocument/2006/relationships/image" Target="../media/image126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Relationship Id="rId9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2.png"/><Relationship Id="rId3" Type="http://schemas.openxmlformats.org/officeDocument/2006/relationships/image" Target="../media/image130.jpg"/><Relationship Id="rId7" Type="http://schemas.openxmlformats.org/officeDocument/2006/relationships/image" Target="../media/image134.png"/><Relationship Id="rId12" Type="http://schemas.openxmlformats.org/officeDocument/2006/relationships/image" Target="../media/image14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7" Type="http://schemas.openxmlformats.org/officeDocument/2006/relationships/image" Target="../media/image156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g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80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0.png"/><Relationship Id="rId5" Type="http://schemas.openxmlformats.org/officeDocument/2006/relationships/image" Target="../media/image1510.png"/><Relationship Id="rId4" Type="http://schemas.openxmlformats.org/officeDocument/2006/relationships/image" Target="../media/image1490.png"/><Relationship Id="rId9" Type="http://schemas.openxmlformats.org/officeDocument/2006/relationships/image" Target="../media/image15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1590.png"/><Relationship Id="rId7" Type="http://schemas.openxmlformats.org/officeDocument/2006/relationships/image" Target="../media/image16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6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75.wmf"/><Relationship Id="rId3" Type="http://schemas.openxmlformats.org/officeDocument/2006/relationships/image" Target="../media/image1700.png"/><Relationship Id="rId7" Type="http://schemas.openxmlformats.org/officeDocument/2006/relationships/image" Target="../media/image1720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image" Target="../media/image1730.png"/><Relationship Id="rId5" Type="http://schemas.openxmlformats.org/officeDocument/2006/relationships/image" Target="../media/image49.png"/><Relationship Id="rId15" Type="http://schemas.openxmlformats.org/officeDocument/2006/relationships/image" Target="NULL"/><Relationship Id="rId10" Type="http://schemas.openxmlformats.org/officeDocument/2006/relationships/image" Target="../media/image174.wmf"/><Relationship Id="rId4" Type="http://schemas.openxmlformats.org/officeDocument/2006/relationships/image" Target="../media/image1710.png"/><Relationship Id="rId9" Type="http://schemas.openxmlformats.org/officeDocument/2006/relationships/oleObject" Target="../embeddings/oleObject1.bin"/><Relationship Id="rId14" Type="http://schemas.openxmlformats.org/officeDocument/2006/relationships/oleObject" Target="../embeddings/oleObject7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Deep Reinforcement Learning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="" xmlns:a16="http://schemas.microsoft.com/office/drawing/2014/main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72440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hy93b3y7wpb45rh9i135ueo.wpengine.netdna-cdn.com/wp-content/uploads/baby-grabbing-t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16" y="3320641"/>
            <a:ext cx="4173116" cy="20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强化学习简介</a:t>
            </a:r>
            <a:r>
              <a:rPr lang="zh-CN" altLang="en-US" sz="2400" dirty="0"/>
              <a:t>（基本概念）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个体如何在环境给予的奖励或惩罚的刺激</a:t>
            </a:r>
            <a:r>
              <a:rPr lang="en-US" altLang="zh-CN" sz="2000" dirty="0"/>
              <a:t>(</a:t>
            </a:r>
            <a:r>
              <a:rPr lang="en-US" altLang="zh-CN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Reward -- r</a:t>
            </a:r>
            <a:r>
              <a:rPr lang="en-US" altLang="zh-CN" sz="2000" dirty="0"/>
              <a:t>)</a:t>
            </a:r>
            <a:r>
              <a:rPr lang="zh-CN" altLang="en-US" sz="2000" dirty="0"/>
              <a:t>下，逐步形成对刺激的预期，产生能获得最大利益的习惯性行为</a:t>
            </a:r>
            <a:r>
              <a:rPr lang="en-US" altLang="zh-CN" sz="2000" dirty="0"/>
              <a:t>(</a:t>
            </a:r>
            <a:r>
              <a:rPr lang="en-US" altLang="zh-CN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 -- a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4572000" y="2852936"/>
            <a:ext cx="34563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时刻：</a:t>
            </a:r>
            <a:endParaRPr lang="en-US" altLang="zh-CN" sz="20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个体</a:t>
            </a:r>
            <a:endParaRPr lang="en-US" altLang="zh-CN" sz="2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执行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action	</a:t>
            </a:r>
            <a:r>
              <a:rPr lang="en-US" altLang="zh-CN" sz="2000" i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i="1" baseline="-25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接收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observation	</a:t>
            </a:r>
            <a:r>
              <a:rPr lang="en-US" altLang="zh-CN" sz="2000" i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i="1" baseline="-250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zh-CN" sz="2000" i="1" baseline="-250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接收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reward	</a:t>
            </a:r>
            <a:r>
              <a:rPr lang="en-US" altLang="zh-CN" sz="2000" i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i="1" baseline="-250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zh-CN" sz="2000" i="1" baseline="-250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环境</a:t>
            </a:r>
            <a:endParaRPr lang="en-US" altLang="zh-CN" sz="200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接收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action	</a:t>
            </a:r>
            <a:r>
              <a:rPr lang="en-US" altLang="zh-CN" sz="2000" i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i="1" baseline="-25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发出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observation	</a:t>
            </a:r>
            <a:r>
              <a:rPr lang="en-US" altLang="zh-CN" sz="2000" i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000" i="1" baseline="-250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altLang="zh-CN" sz="2000" i="1" baseline="-250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发出</a:t>
            </a:r>
            <a:r>
              <a:rPr lang="en-US" altLang="zh-CN" sz="20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reward	</a:t>
            </a:r>
            <a:r>
              <a:rPr lang="en-US" altLang="zh-CN" sz="2000" i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0" i="1" baseline="-250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altLang="zh-CN" sz="2000" i="1" baseline="-250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4328" y="2591668"/>
            <a:ext cx="3133680" cy="3425026"/>
            <a:chOff x="1259632" y="2668270"/>
            <a:chExt cx="3133681" cy="342502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708920"/>
              <a:ext cx="3133681" cy="3384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3567126" y="266827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个体</a:t>
              </a:r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3419872" y="569111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环境</a:t>
              </a:r>
              <a:endParaRPr lang="zh-CN" altLang="en-US" dirty="0"/>
            </a:p>
          </p:txBody>
        </p:sp>
      </p:grpSp>
      <p:pic>
        <p:nvPicPr>
          <p:cNvPr id="12" name="Picture 2" descr="https://i.imgur.com/Etn6Uns.gif?noredirec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34236"/>
            <a:ext cx="4955415" cy="27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018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强化学习简介</a:t>
            </a:r>
            <a:r>
              <a:rPr lang="zh-CN" altLang="en-US" sz="2400" dirty="0">
                <a:solidFill>
                  <a:prstClr val="black"/>
                </a:solidFill>
              </a:rPr>
              <a:t>（</a:t>
            </a:r>
            <a:r>
              <a:rPr lang="zh-CN" altLang="en-US" sz="2400" dirty="0"/>
              <a:t>基本概念</a:t>
            </a:r>
            <a:r>
              <a:rPr lang="zh-CN" altLang="en-US" sz="2400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经验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Experience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：一系列的</a:t>
                </a:r>
                <a:r>
                  <a:rPr lang="en-US" altLang="zh-CN" sz="2400" i="1" dirty="0"/>
                  <a:t>observations, actions, rewards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……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状态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 -- s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 ：</a:t>
                </a:r>
                <a:r>
                  <a:rPr lang="en-US" altLang="zh-CN" sz="2400" dirty="0"/>
                  <a:t>summary of </a:t>
                </a:r>
                <a:r>
                  <a:rPr lang="en-US" altLang="zh-CN" sz="2400" i="1" dirty="0"/>
                  <a:t>experience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,……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 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1800" dirty="0"/>
                  <a:t>(for fully observed environment, such as perfect/complete information game)</a:t>
                </a:r>
              </a:p>
              <a:p>
                <a:pPr marL="0" indent="0" algn="ctr">
                  <a:buNone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67" t="-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250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强化学习简介</a:t>
            </a:r>
            <a:r>
              <a:rPr lang="zh-CN" altLang="en-US" sz="2400" dirty="0">
                <a:solidFill>
                  <a:prstClr val="black"/>
                </a:solidFill>
              </a:rPr>
              <a:t>（</a:t>
            </a:r>
            <a:r>
              <a:rPr lang="zh-CN" altLang="en-US" sz="2400" dirty="0"/>
              <a:t>基本概念</a:t>
            </a:r>
            <a:r>
              <a:rPr lang="zh-CN" altLang="en-US" sz="2400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pic>
        <p:nvPicPr>
          <p:cNvPr id="17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8300" y="2015070"/>
            <a:ext cx="1304499" cy="9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62;p26"/>
          <p:cNvSpPr txBox="1"/>
          <p:nvPr/>
        </p:nvSpPr>
        <p:spPr>
          <a:xfrm>
            <a:off x="4164025" y="1702885"/>
            <a:ext cx="754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Agent</a:t>
            </a:r>
            <a:endParaRPr sz="1200" b="1" dirty="0"/>
          </a:p>
        </p:txBody>
      </p:sp>
      <p:pic>
        <p:nvPicPr>
          <p:cNvPr id="19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625" y="3641785"/>
            <a:ext cx="1361850" cy="10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64;p26"/>
          <p:cNvSpPr txBox="1"/>
          <p:nvPr/>
        </p:nvSpPr>
        <p:spPr>
          <a:xfrm>
            <a:off x="3888925" y="4680335"/>
            <a:ext cx="1304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World Model</a:t>
            </a:r>
            <a:endParaRPr sz="1200" b="1"/>
          </a:p>
        </p:txBody>
      </p:sp>
      <p:cxnSp>
        <p:nvCxnSpPr>
          <p:cNvPr id="21" name="Google Shape;265;p26"/>
          <p:cNvCxnSpPr>
            <a:stCxn id="17" idx="3"/>
            <a:endCxn id="19" idx="3"/>
          </p:cNvCxnSpPr>
          <p:nvPr/>
        </p:nvCxnSpPr>
        <p:spPr>
          <a:xfrm>
            <a:off x="5202799" y="2504258"/>
            <a:ext cx="28800" cy="1656900"/>
          </a:xfrm>
          <a:prstGeom prst="bentConnector3">
            <a:avLst>
              <a:gd name="adj1" fmla="val 926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66;p26"/>
          <p:cNvCxnSpPr>
            <a:stCxn id="19" idx="1"/>
            <a:endCxn id="17" idx="1"/>
          </p:cNvCxnSpPr>
          <p:nvPr/>
        </p:nvCxnSpPr>
        <p:spPr>
          <a:xfrm rot="10800000" flipH="1">
            <a:off x="3869625" y="2504161"/>
            <a:ext cx="28800" cy="1656900"/>
          </a:xfrm>
          <a:prstGeom prst="bentConnector3">
            <a:avLst>
              <a:gd name="adj1" fmla="val -8268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267;p26"/>
          <p:cNvSpPr txBox="1"/>
          <p:nvPr/>
        </p:nvSpPr>
        <p:spPr>
          <a:xfrm>
            <a:off x="5674900" y="3149860"/>
            <a:ext cx="7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Action</a:t>
            </a:r>
            <a:r>
              <a:rPr lang="en" sz="1200"/>
              <a:t> </a:t>
            </a:r>
            <a:endParaRPr sz="700"/>
          </a:p>
        </p:txBody>
      </p:sp>
      <p:sp>
        <p:nvSpPr>
          <p:cNvPr id="24" name="Google Shape;268;p26"/>
          <p:cNvSpPr txBox="1"/>
          <p:nvPr/>
        </p:nvSpPr>
        <p:spPr>
          <a:xfrm>
            <a:off x="2409725" y="3149860"/>
            <a:ext cx="879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Reward</a:t>
            </a:r>
            <a:r>
              <a:rPr lang="en" sz="1200"/>
              <a:t> </a:t>
            </a:r>
            <a:endParaRPr sz="700"/>
          </a:p>
        </p:txBody>
      </p:sp>
      <p:sp>
        <p:nvSpPr>
          <p:cNvPr id="25" name="Google Shape;269;p26"/>
          <p:cNvSpPr/>
          <p:nvPr/>
        </p:nvSpPr>
        <p:spPr>
          <a:xfrm>
            <a:off x="6844275" y="3035560"/>
            <a:ext cx="1875300" cy="1229100"/>
          </a:xfrm>
          <a:prstGeom prst="wedgeRoundRectCallout">
            <a:avLst>
              <a:gd name="adj1" fmla="val -72230"/>
              <a:gd name="adj2" fmla="val -2266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Policy-based RL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</a:t>
            </a: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Directly optimize the policy to get good return.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" name="Google Shape;270;p26"/>
          <p:cNvSpPr/>
          <p:nvPr/>
        </p:nvSpPr>
        <p:spPr>
          <a:xfrm>
            <a:off x="301750" y="3073660"/>
            <a:ext cx="1765500" cy="1229100"/>
          </a:xfrm>
          <a:prstGeom prst="wedgeRoundRectCallout">
            <a:avLst>
              <a:gd name="adj1" fmla="val 66241"/>
              <a:gd name="adj2" fmla="val -29713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Value-based RL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</a:t>
            </a: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Estimate the expected returns to choose the optimal policy.</a:t>
            </a:r>
            <a:endParaRPr sz="1200"/>
          </a:p>
        </p:txBody>
      </p:sp>
      <p:sp>
        <p:nvSpPr>
          <p:cNvPr id="27" name="Google Shape;271;p26"/>
          <p:cNvSpPr/>
          <p:nvPr/>
        </p:nvSpPr>
        <p:spPr>
          <a:xfrm>
            <a:off x="3415275" y="5211760"/>
            <a:ext cx="2469000" cy="1089600"/>
          </a:xfrm>
          <a:prstGeom prst="wedgeRoundRectCallout">
            <a:avLst>
              <a:gd name="adj1" fmla="val 1088"/>
              <a:gd name="adj2" fmla="val -64895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Model-based RL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</a:t>
            </a:r>
            <a:endParaRPr sz="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 a model of the environment and choose action based on the model. 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1697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4833439"/>
            <a:ext cx="9144000" cy="20245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2" name="矩形 11"/>
          <p:cNvSpPr/>
          <p:nvPr/>
        </p:nvSpPr>
        <p:spPr>
          <a:xfrm>
            <a:off x="0" y="1760152"/>
            <a:ext cx="9144000" cy="3802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5" name="橢圓 4"/>
          <p:cNvSpPr/>
          <p:nvPr/>
        </p:nvSpPr>
        <p:spPr>
          <a:xfrm>
            <a:off x="2139051" y="1924601"/>
            <a:ext cx="3268857" cy="2721835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RL</a:t>
            </a:r>
            <a:r>
              <a:rPr lang="en-US" altLang="zh-TW" dirty="0"/>
              <a:t> Taxonomy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550126" y="1957396"/>
            <a:ext cx="3256699" cy="2732381"/>
          </a:xfrm>
          <a:prstGeom prst="ellipse">
            <a:avLst/>
          </a:prstGeom>
          <a:noFill/>
          <a:ln w="57150"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7" name="文字方塊 6"/>
          <p:cNvSpPr txBox="1"/>
          <p:nvPr/>
        </p:nvSpPr>
        <p:spPr>
          <a:xfrm>
            <a:off x="2139051" y="3077162"/>
            <a:ext cx="246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Policy-based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24459" y="3085456"/>
            <a:ext cx="246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Value-based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90824" y="4845394"/>
            <a:ext cx="291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Learning an Actor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24677" y="4832696"/>
            <a:ext cx="3077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Learning a Critic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766418" y="4855883"/>
            <a:ext cx="256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C00000"/>
                </a:solidFill>
              </a:rPr>
              <a:t>Actor + Critic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>
            <a:off x="6622174" y="3772631"/>
            <a:ext cx="851126" cy="10727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460333" y="3709268"/>
            <a:ext cx="904080" cy="1113957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4931392" y="3514276"/>
            <a:ext cx="75801" cy="138701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148560" y="5916372"/>
            <a:ext cx="4970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Model-based Approach</a:t>
            </a:r>
            <a:endParaRPr lang="zh-TW" altLang="en-US" sz="2400" b="1" i="1" u="sng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2570" y="1938344"/>
            <a:ext cx="249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Model-free Approach</a:t>
            </a:r>
            <a:endParaRPr lang="zh-TW" altLang="en-US" sz="2400" b="1" i="1" u="sng" dirty="0"/>
          </a:p>
        </p:txBody>
      </p:sp>
    </p:spTree>
    <p:extLst>
      <p:ext uri="{BB962C8B-B14F-4D97-AF65-F5344CB8AC3E}">
        <p14:creationId xmlns:p14="http://schemas.microsoft.com/office/powerpoint/2010/main" val="241785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Value-based </a:t>
            </a:r>
            <a:r>
              <a:rPr lang="en-US" altLang="zh-CN" dirty="0" err="1" smtClean="0"/>
              <a:t>RL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5806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5" dirty="0"/>
              <a:t>Q</a:t>
            </a:r>
            <a:r>
              <a:rPr lang="en-US" altLang="zh-CN" spc="-15" dirty="0"/>
              <a:t>-</a:t>
            </a:r>
            <a:r>
              <a:rPr lang="en-US" altLang="zh-CN" spc="-5" dirty="0"/>
              <a:t>L</a:t>
            </a:r>
            <a:r>
              <a:rPr lang="en-US" altLang="zh-CN" spc="-20" dirty="0"/>
              <a:t>earning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268760"/>
                <a:ext cx="7965702" cy="5112568"/>
              </a:xfrm>
            </p:spPr>
            <p:txBody>
              <a:bodyPr/>
              <a:lstStyle/>
              <a:p>
                <a:r>
                  <a:rPr lang="zh-CN" altLang="en-US" sz="2400" dirty="0"/>
                  <a:t>价值函数</a:t>
                </a:r>
                <a:r>
                  <a:rPr lang="en-US" altLang="zh-CN" sz="2400" dirty="0"/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Value Function -- Q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：是对将来回报</a:t>
                </a:r>
                <a:r>
                  <a:rPr lang="en-US" altLang="zh-CN" sz="2400" i="1" dirty="0"/>
                  <a:t>reward</a:t>
                </a:r>
                <a:r>
                  <a:rPr lang="zh-CN" altLang="en-US" sz="2400" dirty="0"/>
                  <a:t>的估计，即根据策略</a:t>
                </a:r>
                <a14:m>
                  <m:oMath xmlns:m="http://schemas.openxmlformats.org/officeDocument/2006/math">
                    <m:r>
                      <a:rPr lang="zh-CN" altLang="pl-PL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状态下采取行动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/>
                  <a:t>的价值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pl-PL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+…|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2000" dirty="0"/>
                  <a:t>(discount, 0-1</a:t>
                </a:r>
                <a:r>
                  <a:rPr lang="zh-CN" altLang="en-US" sz="2000" dirty="0"/>
                  <a:t>，理性</a:t>
                </a:r>
                <a:r>
                  <a:rPr lang="en-US" altLang="zh-CN" sz="2000" dirty="0"/>
                  <a:t>)</a:t>
                </a:r>
              </a:p>
              <a:p>
                <a:pPr lvl="1"/>
                <a:r>
                  <a:rPr lang="en-US" altLang="zh-CN" sz="2000" dirty="0"/>
                  <a:t>Bellman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pl-PL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pl-PL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最佳的价值函数：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pl-PL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pl-PL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p>
                          <m:sSupPr>
                            <m:ctrlPr>
                              <a:rPr lang="en-US" altLang="zh-CN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pl-PL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pl-PL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16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altLang="zh-CN" sz="160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1600" i="1" smtClean="0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func>
                          </m:e>
                          <m:sup>
                            <m:r>
                              <a:rPr lang="zh-CN" altLang="pl-PL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400" dirty="0"/>
              </a:p>
              <a:p>
                <a:endParaRPr lang="en-US" altLang="zh-CN" sz="2400" dirty="0"/>
              </a:p>
              <a:p>
                <a:pPr marL="0" indent="0" algn="ctr">
                  <a:buNone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268760"/>
                <a:ext cx="7965702" cy="5112568"/>
              </a:xfrm>
              <a:blipFill rotWithShape="1">
                <a:blip r:embed="rId2"/>
                <a:stretch>
                  <a:fillRect l="-1071" t="-1073" r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46" y="3873182"/>
            <a:ext cx="1304499" cy="9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2;p26"/>
          <p:cNvSpPr txBox="1"/>
          <p:nvPr/>
        </p:nvSpPr>
        <p:spPr>
          <a:xfrm>
            <a:off x="6844271" y="3560997"/>
            <a:ext cx="754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Agent</a:t>
            </a:r>
            <a:endParaRPr sz="1200" b="1" dirty="0"/>
          </a:p>
        </p:txBody>
      </p:sp>
      <p:pic>
        <p:nvPicPr>
          <p:cNvPr id="7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871" y="5499897"/>
            <a:ext cx="1361850" cy="10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4;p26"/>
          <p:cNvSpPr txBox="1"/>
          <p:nvPr/>
        </p:nvSpPr>
        <p:spPr>
          <a:xfrm>
            <a:off x="6569171" y="6538447"/>
            <a:ext cx="1304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World Model</a:t>
            </a:r>
            <a:endParaRPr sz="1200" b="1"/>
          </a:p>
        </p:txBody>
      </p:sp>
      <p:cxnSp>
        <p:nvCxnSpPr>
          <p:cNvPr id="9" name="Google Shape;265;p26"/>
          <p:cNvCxnSpPr>
            <a:stCxn id="5" idx="3"/>
            <a:endCxn id="7" idx="3"/>
          </p:cNvCxnSpPr>
          <p:nvPr/>
        </p:nvCxnSpPr>
        <p:spPr>
          <a:xfrm>
            <a:off x="7883045" y="4362370"/>
            <a:ext cx="28800" cy="1656900"/>
          </a:xfrm>
          <a:prstGeom prst="bentConnector3">
            <a:avLst>
              <a:gd name="adj1" fmla="val 926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66;p26"/>
          <p:cNvCxnSpPr>
            <a:stCxn id="7" idx="1"/>
            <a:endCxn id="5" idx="1"/>
          </p:cNvCxnSpPr>
          <p:nvPr/>
        </p:nvCxnSpPr>
        <p:spPr>
          <a:xfrm rot="10800000" flipH="1">
            <a:off x="6549871" y="4362273"/>
            <a:ext cx="28800" cy="1656900"/>
          </a:xfrm>
          <a:prstGeom prst="bentConnector3">
            <a:avLst>
              <a:gd name="adj1" fmla="val -8268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67;p26"/>
          <p:cNvSpPr txBox="1"/>
          <p:nvPr/>
        </p:nvSpPr>
        <p:spPr>
          <a:xfrm>
            <a:off x="8355146" y="5007972"/>
            <a:ext cx="7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Action</a:t>
            </a:r>
            <a:r>
              <a:rPr lang="en" sz="1200"/>
              <a:t> </a:t>
            </a:r>
            <a:endParaRPr sz="700"/>
          </a:p>
        </p:txBody>
      </p:sp>
      <p:sp>
        <p:nvSpPr>
          <p:cNvPr id="12" name="Google Shape;268;p26"/>
          <p:cNvSpPr txBox="1"/>
          <p:nvPr/>
        </p:nvSpPr>
        <p:spPr>
          <a:xfrm>
            <a:off x="5089971" y="5007972"/>
            <a:ext cx="879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Reward</a:t>
            </a:r>
            <a:r>
              <a:rPr lang="en" sz="1200"/>
              <a:t> </a:t>
            </a:r>
            <a:endParaRPr sz="700"/>
          </a:p>
        </p:txBody>
      </p:sp>
      <p:sp>
        <p:nvSpPr>
          <p:cNvPr id="13" name="Google Shape;270;p26"/>
          <p:cNvSpPr/>
          <p:nvPr/>
        </p:nvSpPr>
        <p:spPr>
          <a:xfrm>
            <a:off x="2981996" y="4931772"/>
            <a:ext cx="1765500" cy="1229100"/>
          </a:xfrm>
          <a:prstGeom prst="wedgeRoundRectCallout">
            <a:avLst>
              <a:gd name="adj1" fmla="val 66241"/>
              <a:gd name="adj2" fmla="val -29713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Value-based RL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</a:t>
            </a: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Estimate the expected returns to choose the optimal policy.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5622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5" dirty="0"/>
              <a:t>Q</a:t>
            </a:r>
            <a:r>
              <a:rPr lang="en-US" altLang="zh-CN" spc="-15" dirty="0"/>
              <a:t>-</a:t>
            </a:r>
            <a:r>
              <a:rPr lang="en-US" altLang="zh-CN" spc="-5" dirty="0"/>
              <a:t>L</a:t>
            </a:r>
            <a:r>
              <a:rPr lang="en-US" altLang="zh-CN" spc="-20" dirty="0"/>
              <a:t>earning</a:t>
            </a:r>
            <a:r>
              <a:rPr lang="en-US" altLang="zh-CN" spc="-10" dirty="0"/>
              <a:t>:</a:t>
            </a:r>
            <a:r>
              <a:rPr lang="en-US" altLang="zh-CN" spc="50" dirty="0"/>
              <a:t> </a:t>
            </a:r>
            <a:r>
              <a:rPr lang="en-US" altLang="zh-CN" spc="-185" dirty="0"/>
              <a:t>V</a:t>
            </a:r>
            <a:r>
              <a:rPr lang="en-US" altLang="zh-CN" spc="-15" dirty="0"/>
              <a:t>alue</a:t>
            </a:r>
            <a:r>
              <a:rPr lang="en-US" altLang="zh-CN" spc="10" dirty="0"/>
              <a:t> </a:t>
            </a:r>
            <a:r>
              <a:rPr lang="en-US" altLang="zh-CN" spc="-10" dirty="0"/>
              <a:t>I</a:t>
            </a:r>
            <a:r>
              <a:rPr lang="en-US" altLang="zh-CN" spc="-50" dirty="0"/>
              <a:t>t</a:t>
            </a:r>
            <a:r>
              <a:rPr lang="en-US" altLang="zh-CN" spc="-20" dirty="0"/>
              <a:t>e</a:t>
            </a:r>
            <a:r>
              <a:rPr lang="en-US" altLang="zh-CN" spc="-85" dirty="0"/>
              <a:t>r</a:t>
            </a:r>
            <a:r>
              <a:rPr lang="en-US" altLang="zh-CN" spc="-55" dirty="0"/>
              <a:t>a</a:t>
            </a:r>
            <a:r>
              <a:rPr lang="en-US" altLang="zh-CN" dirty="0"/>
              <a:t>tion</a:t>
            </a:r>
            <a:endParaRPr lang="zh-CN" altLang="en-US" dirty="0"/>
          </a:p>
        </p:txBody>
      </p:sp>
      <p:sp>
        <p:nvSpPr>
          <p:cNvPr id="6" name="object 3"/>
          <p:cNvSpPr/>
          <p:nvPr/>
        </p:nvSpPr>
        <p:spPr>
          <a:xfrm>
            <a:off x="3962400" y="4001261"/>
            <a:ext cx="4991100" cy="1724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1474469" y="1478280"/>
            <a:ext cx="6195059" cy="1832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12298"/>
              </p:ext>
            </p:extLst>
          </p:nvPr>
        </p:nvGraphicFramePr>
        <p:xfrm>
          <a:off x="390067" y="3727958"/>
          <a:ext cx="3250640" cy="2271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01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01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0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0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4152">
                <a:tc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4278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F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4279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F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B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4151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-2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B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4279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7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+1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538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Q-Network (</a:t>
            </a:r>
            <a:r>
              <a:rPr lang="en-US" altLang="zh-CN" dirty="0" err="1" smtClean="0"/>
              <a:t>DQN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2013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r>
              <a:rPr lang="en-US" altLang="zh-CN" dirty="0"/>
              <a:t>——2014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5796136" y="5584681"/>
            <a:ext cx="31683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2013.12.19: DQN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上传至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2014.1.26: Google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收购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DeepMind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2014.07.10: DQN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投稿至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2015.1.16: Nature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接受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128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深度强化学习</a:t>
            </a:r>
            <a:r>
              <a:rPr lang="en-US" altLang="zh-CN" dirty="0"/>
              <a:t>(Nature DQN</a:t>
            </a:r>
            <a:r>
              <a:rPr lang="en-US" altLang="zh-CN" baseline="30000" dirty="0"/>
              <a:t>[2]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905" y="1241975"/>
            <a:ext cx="4725342" cy="4535487"/>
          </a:xfrm>
        </p:spPr>
        <p:txBody>
          <a:bodyPr/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2013</a:t>
            </a:r>
            <a:r>
              <a:rPr lang="zh-CN" altLang="en-US" sz="2000" dirty="0"/>
              <a:t>年</a:t>
            </a:r>
            <a:r>
              <a:rPr lang="en-US" altLang="zh-CN" sz="2000" dirty="0"/>
              <a:t>DeepMind</a:t>
            </a:r>
            <a:r>
              <a:rPr lang="zh-CN" altLang="en-US" sz="2000" dirty="0"/>
              <a:t>发表</a:t>
            </a:r>
            <a:r>
              <a:rPr lang="en-US" altLang="zh-CN" sz="2000" dirty="0"/>
              <a:t>Deep Q-Network (DQN)</a:t>
            </a:r>
            <a:r>
              <a:rPr lang="en-US" altLang="zh-CN" sz="2000" baseline="30000" dirty="0"/>
              <a:t>[1]</a:t>
            </a:r>
            <a:r>
              <a:rPr lang="zh-CN" altLang="en-US" sz="2000" dirty="0"/>
              <a:t>相关工作之前强化学习</a:t>
            </a:r>
            <a:r>
              <a:rPr lang="en-US" altLang="zh-CN" sz="2000" dirty="0"/>
              <a:t>(</a:t>
            </a:r>
            <a:r>
              <a:rPr lang="en-US" altLang="zh-CN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Q-learning</a:t>
            </a:r>
            <a:r>
              <a:rPr lang="en-US" altLang="zh-CN" sz="2000" dirty="0"/>
              <a:t>)</a:t>
            </a:r>
            <a:r>
              <a:rPr lang="zh-CN" altLang="en-US" sz="2000" dirty="0"/>
              <a:t>已经进入了瓶颈，主要原因是状态的维度灾难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DQN</a:t>
            </a:r>
            <a:r>
              <a:rPr lang="zh-CN" altLang="en-US" sz="2000" dirty="0"/>
              <a:t>的基本思想是用深度神经网络来计算</a:t>
            </a:r>
            <a:r>
              <a:rPr lang="en-US" altLang="zh-CN" sz="2000" dirty="0"/>
              <a:t>Q</a:t>
            </a:r>
            <a:r>
              <a:rPr lang="zh-CN" altLang="en-US" sz="2000" dirty="0"/>
              <a:t>，采用的是基于价值</a:t>
            </a:r>
            <a:r>
              <a:rPr lang="en-US" altLang="zh-CN" sz="2000" dirty="0"/>
              <a:t>(value-based)</a:t>
            </a:r>
            <a:r>
              <a:rPr lang="zh-CN" altLang="en-US" sz="2000" dirty="0"/>
              <a:t>的方法</a:t>
            </a:r>
            <a:endParaRPr lang="en-US" altLang="zh-CN" sz="2000" dirty="0"/>
          </a:p>
          <a:p>
            <a:r>
              <a:rPr lang="en-US" altLang="zh-CN" sz="2000" dirty="0"/>
              <a:t>2015</a:t>
            </a:r>
            <a:r>
              <a:rPr lang="zh-CN" altLang="en-US" sz="2000" dirty="0"/>
              <a:t>年</a:t>
            </a:r>
            <a:r>
              <a:rPr lang="en-US" altLang="zh-CN" sz="2000" dirty="0"/>
              <a:t>2</a:t>
            </a:r>
            <a:r>
              <a:rPr lang="zh-CN" altLang="en-US" sz="2000" dirty="0"/>
              <a:t>月</a:t>
            </a:r>
            <a:r>
              <a:rPr lang="en-US" altLang="zh-CN" sz="2000" dirty="0"/>
              <a:t>DQN</a:t>
            </a:r>
            <a:r>
              <a:rPr lang="zh-CN" altLang="en-US" sz="2000" dirty="0"/>
              <a:t>发表于</a:t>
            </a:r>
            <a:r>
              <a:rPr lang="en-US" altLang="zh-CN" sz="2000" dirty="0"/>
              <a:t>Nature</a:t>
            </a:r>
            <a:r>
              <a:rPr lang="zh-CN" altLang="en-US" sz="2000" dirty="0"/>
              <a:t>，并被</a:t>
            </a:r>
            <a:r>
              <a:rPr lang="en-US" altLang="zh-CN" sz="2000" dirty="0"/>
              <a:t>Nature</a:t>
            </a:r>
            <a:r>
              <a:rPr lang="zh-CN" altLang="en-US" sz="2000" dirty="0"/>
              <a:t>作为当月杂志的封面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844824"/>
            <a:ext cx="2739504" cy="359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171352" y="5804247"/>
            <a:ext cx="9001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1. </a:t>
            </a:r>
            <a:r>
              <a:rPr lang="en-US" altLang="zh-CN" sz="1050" dirty="0" err="1"/>
              <a:t>Mnih</a:t>
            </a:r>
            <a:r>
              <a:rPr lang="en-US" altLang="zh-CN" sz="1050" dirty="0"/>
              <a:t> V, </a:t>
            </a:r>
            <a:r>
              <a:rPr lang="en-US" altLang="zh-CN" sz="1050" dirty="0" err="1"/>
              <a:t>Kavukcuoglu</a:t>
            </a:r>
            <a:r>
              <a:rPr lang="en-US" altLang="zh-CN" sz="1050" dirty="0"/>
              <a:t> K, Silver D, et al. Playing </a:t>
            </a:r>
            <a:r>
              <a:rPr lang="en-US" altLang="zh-CN" sz="1050" dirty="0" err="1"/>
              <a:t>atari</a:t>
            </a:r>
            <a:r>
              <a:rPr lang="en-US" altLang="zh-CN" sz="1050" dirty="0"/>
              <a:t> with deep reinforcement learning[J]. </a:t>
            </a:r>
            <a:r>
              <a:rPr lang="en-US" altLang="zh-CN" sz="1050" dirty="0" err="1"/>
              <a:t>arXiv</a:t>
            </a:r>
            <a:r>
              <a:rPr lang="en-US" altLang="zh-CN" sz="1050" dirty="0"/>
              <a:t> preprint arXiv:1312.5602, 2013.</a:t>
            </a:r>
          </a:p>
          <a:p>
            <a:r>
              <a:rPr lang="en-US" altLang="zh-CN" sz="1050" dirty="0"/>
              <a:t>2. </a:t>
            </a:r>
            <a:r>
              <a:rPr lang="en-US" altLang="zh-CN" sz="1050" dirty="0" err="1"/>
              <a:t>Mnih</a:t>
            </a:r>
            <a:r>
              <a:rPr lang="en-US" altLang="zh-CN" sz="1050" dirty="0"/>
              <a:t> V, </a:t>
            </a:r>
            <a:r>
              <a:rPr lang="en-US" altLang="zh-CN" sz="1050" dirty="0" err="1"/>
              <a:t>Kavukcuoglu</a:t>
            </a:r>
            <a:r>
              <a:rPr lang="en-US" altLang="zh-CN" sz="1050" dirty="0"/>
              <a:t> K, Silver D, et al. Human-level control through deep reinforcement learning[J]. Nature, 2015, 518(7540): 529-533.</a:t>
            </a:r>
            <a:endParaRPr lang="zh-CN" altLang="en-US" sz="1050" dirty="0"/>
          </a:p>
        </p:txBody>
      </p:sp>
      <p:sp>
        <p:nvSpPr>
          <p:cNvPr id="4" name="矩形 3"/>
          <p:cNvSpPr/>
          <p:nvPr/>
        </p:nvSpPr>
        <p:spPr>
          <a:xfrm>
            <a:off x="927944" y="2636912"/>
            <a:ext cx="42839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reinforcement learning agents have achieved some successes in a variety of domains, their applicability has previously been </a:t>
            </a:r>
            <a:r>
              <a:rPr lang="zh-CN" altLang="en-US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to </a:t>
            </a:r>
            <a:r>
              <a:rPr lang="zh-CN" altLang="en-US" sz="1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domains in which useful features can be handcrafted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to </a:t>
            </a:r>
            <a:r>
              <a:rPr lang="zh-CN" altLang="en-US" sz="1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domains with fully observed, low-dimensional state spaces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sz="1200" baseline="30000" dirty="0"/>
              <a:t>[2]</a:t>
            </a:r>
            <a:endParaRPr lang="zh-CN" alt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8209037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DQN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Nature</a:t>
            </a:r>
            <a:r>
              <a:rPr lang="zh-CN" altLang="en-US" sz="2400" dirty="0"/>
              <a:t>论文中</a:t>
            </a:r>
            <a:r>
              <a:rPr lang="en-US" altLang="zh-CN" sz="2400" dirty="0"/>
              <a:t>DQN</a:t>
            </a:r>
            <a:r>
              <a:rPr lang="zh-CN" altLang="en-US" sz="2400" dirty="0"/>
              <a:t>被用来训练玩</a:t>
            </a:r>
            <a:r>
              <a:rPr lang="en-US" altLang="zh-CN" sz="2400" dirty="0"/>
              <a:t>Atari Game </a:t>
            </a:r>
            <a:r>
              <a:rPr lang="zh-CN" altLang="en-US" sz="2400" dirty="0"/>
              <a:t>，这些游戏有着不同的目标，并被设计出来挑战人类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DQN vs 48</a:t>
            </a:r>
            <a:r>
              <a:rPr lang="zh-CN" altLang="en-US" sz="2400" dirty="0"/>
              <a:t>个</a:t>
            </a:r>
            <a:r>
              <a:rPr lang="en-US" altLang="zh-CN" sz="2400" dirty="0"/>
              <a:t>Atari Game </a:t>
            </a:r>
          </a:p>
          <a:p>
            <a:endParaRPr lang="zh-CN" altLang="en-US" sz="2400" dirty="0"/>
          </a:p>
        </p:txBody>
      </p:sp>
      <p:pic>
        <p:nvPicPr>
          <p:cNvPr id="2050" name="Picture 2" descr="http://www.retrogamer.net/wp-content/uploads/2014/05/Top-10-Atari-7800-Games-616x4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2" y="2843560"/>
            <a:ext cx="4662634" cy="31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4" y="3028268"/>
            <a:ext cx="3713466" cy="27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44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 of </a:t>
            </a:r>
            <a:r>
              <a:rPr lang="en-US" altLang="zh-CN" dirty="0" err="1"/>
              <a:t>RL</a:t>
            </a:r>
            <a:endParaRPr lang="en-US" altLang="zh-CN" dirty="0"/>
          </a:p>
          <a:p>
            <a:r>
              <a:rPr lang="en-US" altLang="zh-CN" dirty="0"/>
              <a:t>Value-based </a:t>
            </a:r>
            <a:r>
              <a:rPr lang="en-US" altLang="zh-CN" dirty="0" err="1"/>
              <a:t>RL</a:t>
            </a:r>
            <a:r>
              <a:rPr lang="en-US" altLang="zh-CN" dirty="0"/>
              <a:t> (Q-Learning)</a:t>
            </a:r>
          </a:p>
          <a:p>
            <a:pPr lvl="1"/>
            <a:r>
              <a:rPr lang="en-US" altLang="zh-CN" dirty="0"/>
              <a:t>Deep Q-Network (</a:t>
            </a:r>
            <a:r>
              <a:rPr lang="en-US" altLang="zh-CN" dirty="0" err="1"/>
              <a:t>DQN</a:t>
            </a:r>
            <a:r>
              <a:rPr lang="en-US" altLang="zh-CN" dirty="0"/>
              <a:t>) – off policy</a:t>
            </a:r>
          </a:p>
          <a:p>
            <a:r>
              <a:rPr lang="en-US" altLang="zh-CN" dirty="0"/>
              <a:t>Policy-based </a:t>
            </a:r>
            <a:r>
              <a:rPr lang="en-US" altLang="zh-CN" dirty="0" err="1"/>
              <a:t>RL</a:t>
            </a:r>
            <a:r>
              <a:rPr lang="en-US" altLang="zh-CN" dirty="0"/>
              <a:t> (Policy optimization)</a:t>
            </a:r>
          </a:p>
          <a:p>
            <a:pPr lvl="1"/>
            <a:r>
              <a:rPr lang="en-US" altLang="zh-CN" dirty="0"/>
              <a:t>Policy Gradient – on policy</a:t>
            </a:r>
          </a:p>
          <a:p>
            <a:r>
              <a:rPr lang="en-US" altLang="zh-CN" dirty="0"/>
              <a:t>Value + Policy</a:t>
            </a:r>
          </a:p>
          <a:p>
            <a:pPr lvl="1"/>
            <a:r>
              <a:rPr lang="en-US" altLang="zh-CN" dirty="0"/>
              <a:t>Asynchronous Advantage Actor-Critic (</a:t>
            </a:r>
            <a:r>
              <a:rPr lang="en-US" altLang="zh-CN" dirty="0" err="1"/>
              <a:t>A3C</a:t>
            </a:r>
            <a:r>
              <a:rPr lang="en-US" altLang="zh-CN" dirty="0"/>
              <a:t>)</a:t>
            </a:r>
          </a:p>
          <a:p>
            <a:r>
              <a:rPr lang="en-US" altLang="zh-CN" dirty="0" smtClean="0"/>
              <a:t>Model-based </a:t>
            </a:r>
            <a:r>
              <a:rPr lang="en-US" altLang="zh-CN" dirty="0" err="1" smtClean="0"/>
              <a:t>RL</a:t>
            </a:r>
            <a:endParaRPr lang="en-US" altLang="zh-CN" dirty="0" smtClean="0"/>
          </a:p>
          <a:p>
            <a:r>
              <a:rPr lang="en-US" altLang="zh-CN" dirty="0" smtClean="0"/>
              <a:t>Imitation </a:t>
            </a:r>
            <a:r>
              <a:rPr lang="en-US" altLang="zh-CN" dirty="0"/>
              <a:t>Learning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21109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3" y="3429000"/>
            <a:ext cx="3425353" cy="25904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DQN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Nature DQN</a:t>
                </a:r>
                <a:r>
                  <a:rPr lang="zh-CN" altLang="en-US" sz="2400" dirty="0"/>
                  <a:t>用</a:t>
                </a:r>
                <a:r>
                  <a:rPr lang="en-US" altLang="zh-CN" sz="2400" dirty="0"/>
                  <a:t>Q-Network</a:t>
                </a:r>
                <a:r>
                  <a:rPr lang="zh-CN" altLang="en-US" sz="2400" dirty="0"/>
                  <a:t>来代替</a:t>
                </a:r>
                <a:r>
                  <a:rPr lang="en-US" altLang="zh-CN" sz="2400" dirty="0"/>
                  <a:t>Value Function</a:t>
                </a:r>
                <a:r>
                  <a:rPr lang="zh-CN" altLang="en-US" sz="2400" dirty="0"/>
                  <a:t>，并通过学习来得到</a:t>
                </a:r>
                <a:r>
                  <a:rPr lang="en-US" altLang="zh-CN" sz="2400" dirty="0"/>
                  <a:t>Q</a:t>
                </a:r>
                <a:r>
                  <a:rPr lang="zh-CN" altLang="en-US" sz="2400" dirty="0"/>
                  <a:t>*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altLang="zh-CN" sz="18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zh-CN" sz="1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1" i="0" smtClean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67" t="-1477" r="-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839736"/>
            <a:ext cx="5004867" cy="176900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 bwMode="auto">
          <a:xfrm>
            <a:off x="3357204" y="4544221"/>
            <a:ext cx="466328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3275856" y="3239959"/>
            <a:ext cx="19348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16271" y="3212684"/>
            <a:ext cx="705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5728" b="8292"/>
          <a:stretch/>
        </p:blipFill>
        <p:spPr>
          <a:xfrm>
            <a:off x="406692" y="3530258"/>
            <a:ext cx="862647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332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DQN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在</a:t>
                </a:r>
                <a:r>
                  <a:rPr lang="en-US" altLang="zh-CN" sz="2000" dirty="0"/>
                  <a:t>DQN</a:t>
                </a:r>
                <a:r>
                  <a:rPr lang="zh-CN" altLang="en-US" sz="2000" dirty="0"/>
                  <a:t>之前所有尝试用深度神经网络进行</a:t>
                </a:r>
                <a:r>
                  <a:rPr lang="en-US" altLang="zh-CN" sz="2000" dirty="0"/>
                  <a:t>Q-learning</a:t>
                </a:r>
                <a:r>
                  <a:rPr lang="zh-CN" altLang="en-US" sz="2000" dirty="0"/>
                  <a:t>方法都失败了，主要原因是不稳定</a:t>
                </a:r>
                <a:endParaRPr lang="en-US" altLang="zh-CN" sz="2000" dirty="0"/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en-US" altLang="zh-CN" sz="2000" dirty="0"/>
                  <a:t>Reward</a:t>
                </a:r>
                <a:r>
                  <a:rPr lang="zh-CN" altLang="en-US" sz="2000" dirty="0"/>
                  <a:t>与</a:t>
                </a:r>
                <a:r>
                  <a:rPr lang="en-US" altLang="zh-CN" sz="2000" dirty="0"/>
                  <a:t>Q-value</a:t>
                </a:r>
                <a:r>
                  <a:rPr lang="zh-CN" altLang="en-US" sz="2000" dirty="0"/>
                  <a:t>的尺度未知，导致反向传播算法失败</a:t>
                </a:r>
                <a:endParaRPr lang="en-US" altLang="zh-CN" sz="2000" dirty="0"/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zh-CN" altLang="en-US" sz="2000" dirty="0"/>
                  <a:t>连续输入的数据（图像）差异很小，有很强的相关性，导致算法很容易收敛</a:t>
                </a:r>
                <a:endParaRPr lang="en-US" altLang="zh-CN" sz="2000" dirty="0"/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zh-CN" altLang="en-US" sz="2000" dirty="0"/>
                  <a:t>细微的</a:t>
                </a:r>
                <a:r>
                  <a:rPr lang="en-US" altLang="zh-CN" sz="2000" dirty="0"/>
                  <a:t>Q-value</a:t>
                </a:r>
                <a:r>
                  <a:rPr lang="zh-CN" altLang="en-US" sz="2000" dirty="0"/>
                  <a:t>变化导致策略的剧烈抖动（从一个极端到另一个极端）</a:t>
                </a:r>
                <a:endParaRPr lang="en-US" altLang="zh-CN" sz="2000" dirty="0"/>
              </a:p>
              <a:p>
                <a:r>
                  <a:rPr lang="en-US" altLang="zh-CN" sz="2000" dirty="0"/>
                  <a:t>DeepMind</a:t>
                </a:r>
                <a:r>
                  <a:rPr lang="zh-CN" altLang="en-US" sz="2000" dirty="0"/>
                  <a:t>的解决方法</a:t>
                </a:r>
                <a:endParaRPr lang="en-US" altLang="zh-CN" sz="2000" dirty="0"/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en-US" altLang="zh-CN" sz="2000" dirty="0"/>
                  <a:t>Clip rewards or normalize network adaptively to sensible range</a:t>
                </a:r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en-US" altLang="zh-CN" sz="2000" dirty="0"/>
                  <a:t>Experience Reply (NIPS)</a:t>
                </a:r>
              </a:p>
              <a:p>
                <a:pPr marL="928687" lvl="1" indent="-457200">
                  <a:buFont typeface="+mj-lt"/>
                  <a:buAutoNum type="arabicPeriod"/>
                </a:pPr>
                <a:r>
                  <a:rPr lang="en-US" altLang="zh-CN" sz="2000" dirty="0"/>
                  <a:t>Freeze target Q-network (Nature)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12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altLang="zh-CN" sz="12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1200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12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2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120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200" b="1">
                                            <a:latin typeface="Cambria Math" panose="02040503050406030204" pitchFamily="18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zh-CN" sz="1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6" t="-940" r="-2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869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DQN</a:t>
            </a:r>
            <a:endParaRPr lang="zh-CN" altLang="en-US" dirty="0"/>
          </a:p>
        </p:txBody>
      </p:sp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830226"/>
              </p:ext>
            </p:extLst>
          </p:nvPr>
        </p:nvGraphicFramePr>
        <p:xfrm>
          <a:off x="539552" y="1772816"/>
          <a:ext cx="7776864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21461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DQN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55"/>
          <a:stretch/>
        </p:blipFill>
        <p:spPr>
          <a:xfrm>
            <a:off x="683568" y="1484784"/>
            <a:ext cx="7848872" cy="519298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87624" y="2033055"/>
            <a:ext cx="5652120" cy="2365517"/>
            <a:chOff x="1187624" y="2033055"/>
            <a:chExt cx="5652120" cy="23655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2636912"/>
              <a:ext cx="3131840" cy="1761660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 bwMode="auto">
            <a:xfrm>
              <a:off x="1259632" y="2033055"/>
              <a:ext cx="2448272" cy="60385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 bwMode="auto">
            <a:xfrm>
              <a:off x="1187624" y="2191985"/>
              <a:ext cx="2520280" cy="216668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1637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Nature </a:t>
            </a:r>
            <a:r>
              <a:rPr lang="en-US" altLang="zh-CN" dirty="0" err="1"/>
              <a:t>DQN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2015</a:t>
            </a:r>
            <a:r>
              <a:rPr lang="zh-CN" altLang="en-US" sz="2400" dirty="0"/>
              <a:t>年</a:t>
            </a:r>
            <a:r>
              <a:rPr lang="en-US" altLang="zh-CN" sz="2400" dirty="0"/>
              <a:t>Nature </a:t>
            </a:r>
            <a:r>
              <a:rPr lang="en-US" altLang="zh-CN" sz="2400" dirty="0" err="1"/>
              <a:t>DQN</a:t>
            </a:r>
            <a:r>
              <a:rPr lang="zh-CN" altLang="en-US" sz="2400" dirty="0"/>
              <a:t>之后，</a:t>
            </a:r>
            <a:r>
              <a:rPr lang="en-US" altLang="zh-CN" sz="2400" dirty="0"/>
              <a:t> DeepMind</a:t>
            </a:r>
            <a:r>
              <a:rPr lang="zh-CN" altLang="en-US" sz="2400" dirty="0"/>
              <a:t>对其进行了一系列的重要的改进</a:t>
            </a:r>
            <a:endParaRPr lang="en-US" altLang="zh-CN" sz="2400" dirty="0"/>
          </a:p>
          <a:p>
            <a:pPr lvl="1"/>
            <a:r>
              <a:rPr lang="en-US" altLang="zh-CN" sz="2000" dirty="0"/>
              <a:t>Normalized</a:t>
            </a:r>
            <a:r>
              <a:rPr lang="en-US" altLang="zh-CN" sz="1800" dirty="0"/>
              <a:t> </a:t>
            </a:r>
            <a:r>
              <a:rPr lang="en-US" altLang="zh-CN" sz="2000" dirty="0" err="1"/>
              <a:t>DQN</a:t>
            </a:r>
            <a:r>
              <a:rPr lang="en-US" altLang="zh-CN" sz="2000" dirty="0"/>
              <a:t>[1</a:t>
            </a:r>
            <a:r>
              <a:rPr lang="en-US" altLang="zh-CN" sz="1800" baseline="30000" dirty="0"/>
              <a:t>]</a:t>
            </a:r>
            <a:endParaRPr lang="en-US" altLang="zh-CN" sz="1800" dirty="0"/>
          </a:p>
          <a:p>
            <a:pPr lvl="1"/>
            <a:r>
              <a:rPr lang="en-US" altLang="zh-CN" sz="2000" dirty="0" err="1"/>
              <a:t>Prioritised</a:t>
            </a:r>
            <a:r>
              <a:rPr lang="en-US" altLang="zh-CN" sz="2000" dirty="0"/>
              <a:t> Replay</a:t>
            </a:r>
            <a:r>
              <a:rPr lang="en-US" altLang="zh-CN" sz="2000" baseline="30000" dirty="0"/>
              <a:t>[2]</a:t>
            </a:r>
            <a:r>
              <a:rPr lang="zh-CN" altLang="en-US" sz="2000" dirty="0"/>
              <a:t> ：采用优先队列对</a:t>
            </a:r>
            <a:r>
              <a:rPr lang="en-US" altLang="zh-CN" sz="2000" dirty="0"/>
              <a:t>Experience Memory</a:t>
            </a:r>
            <a:r>
              <a:rPr lang="zh-CN" altLang="en-US" sz="2000" dirty="0"/>
              <a:t>中的经验，根据其在</a:t>
            </a:r>
            <a:r>
              <a:rPr lang="en-US" altLang="zh-CN" sz="2000" dirty="0" err="1"/>
              <a:t>DQN</a:t>
            </a:r>
            <a:r>
              <a:rPr lang="zh-CN" altLang="en-US" sz="2000" dirty="0"/>
              <a:t>中的</a:t>
            </a:r>
            <a:r>
              <a:rPr lang="en-US" altLang="zh-CN" sz="2000" dirty="0"/>
              <a:t>error</a:t>
            </a:r>
            <a:r>
              <a:rPr lang="zh-CN" altLang="en-US" sz="2000" dirty="0"/>
              <a:t>（</a:t>
            </a:r>
            <a:r>
              <a:rPr lang="en-US" altLang="zh-CN" sz="2000" dirty="0"/>
              <a:t>surprise</a:t>
            </a:r>
            <a:r>
              <a:rPr lang="zh-CN" altLang="en-US" sz="2000" dirty="0"/>
              <a:t>）进行加权</a:t>
            </a:r>
            <a:endParaRPr lang="en-US" altLang="zh-CN" sz="2000" dirty="0"/>
          </a:p>
          <a:p>
            <a:pPr lvl="1"/>
            <a:r>
              <a:rPr lang="en-US" altLang="zh-CN" sz="2000" dirty="0"/>
              <a:t>Double </a:t>
            </a:r>
            <a:r>
              <a:rPr lang="en-US" altLang="zh-CN" sz="2000" dirty="0" err="1"/>
              <a:t>DQN</a:t>
            </a:r>
            <a:r>
              <a:rPr lang="en-US" altLang="zh-CN" sz="2000" baseline="30000" dirty="0"/>
              <a:t>[3]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 err="1"/>
              <a:t>Duelling</a:t>
            </a:r>
            <a:r>
              <a:rPr lang="en-US" altLang="zh-CN" sz="2000" dirty="0"/>
              <a:t> Network</a:t>
            </a:r>
            <a:r>
              <a:rPr lang="en-US" altLang="zh-CN" sz="2000" baseline="30000" dirty="0"/>
              <a:t>[4]</a:t>
            </a:r>
            <a:r>
              <a:rPr lang="zh-CN" altLang="en-US" sz="2000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</a:rPr>
              <a:t>ICML</a:t>
            </a:r>
            <a:r>
              <a:rPr lang="en-US" altLang="zh-CN" sz="1600" dirty="0">
                <a:solidFill>
                  <a:srgbClr val="FF0000"/>
                </a:solidFill>
              </a:rPr>
              <a:t> 2016 Best Paper)</a:t>
            </a:r>
          </a:p>
          <a:p>
            <a:r>
              <a:rPr lang="zh-CN" altLang="en-US" sz="2400" dirty="0"/>
              <a:t>注意这些方法是可以叠加使用的</a:t>
            </a:r>
          </a:p>
        </p:txBody>
      </p:sp>
      <p:sp>
        <p:nvSpPr>
          <p:cNvPr id="4" name="矩形 3"/>
          <p:cNvSpPr/>
          <p:nvPr/>
        </p:nvSpPr>
        <p:spPr>
          <a:xfrm>
            <a:off x="408162" y="5395863"/>
            <a:ext cx="83529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zh-CN" sz="1100" dirty="0" err="1"/>
              <a:t>Guez</a:t>
            </a:r>
            <a:r>
              <a:rPr lang="en-US" altLang="zh-CN" sz="1100" dirty="0"/>
              <a:t> A, Silver, Van Hasselt H, </a:t>
            </a:r>
            <a:r>
              <a:rPr lang="en-US" altLang="zh-CN" sz="1100" dirty="0" err="1"/>
              <a:t>arXiv</a:t>
            </a:r>
            <a:r>
              <a:rPr lang="en-US" altLang="zh-CN" sz="1100" dirty="0"/>
              <a:t>, 2015</a:t>
            </a:r>
          </a:p>
          <a:p>
            <a:pPr marL="228600" indent="-228600">
              <a:buFontTx/>
              <a:buAutoNum type="arabicPeriod"/>
            </a:pPr>
            <a:r>
              <a:rPr lang="en-US" altLang="zh-CN" sz="1100" dirty="0" err="1"/>
              <a:t>Schaul</a:t>
            </a:r>
            <a:r>
              <a:rPr lang="en-US" altLang="zh-CN" sz="1100" dirty="0"/>
              <a:t> T, </a:t>
            </a:r>
            <a:r>
              <a:rPr lang="en-US" altLang="zh-CN" sz="1100" dirty="0" err="1"/>
              <a:t>Quan</a:t>
            </a:r>
            <a:r>
              <a:rPr lang="en-US" altLang="zh-CN" sz="1100" dirty="0"/>
              <a:t> J, </a:t>
            </a:r>
            <a:r>
              <a:rPr lang="en-US" altLang="zh-CN" sz="1100" dirty="0" err="1"/>
              <a:t>Antonoglou</a:t>
            </a:r>
            <a:r>
              <a:rPr lang="en-US" altLang="zh-CN" sz="1100" dirty="0"/>
              <a:t> I, et al. Prioritized experience replay. ICML, 2016</a:t>
            </a:r>
          </a:p>
          <a:p>
            <a:pPr marL="228600" indent="-228600">
              <a:buAutoNum type="arabicPeriod"/>
            </a:pPr>
            <a:r>
              <a:rPr lang="en-US" altLang="zh-CN" sz="1100" dirty="0"/>
              <a:t>Van Hasselt H, </a:t>
            </a:r>
            <a:r>
              <a:rPr lang="en-US" altLang="zh-CN" sz="1100" dirty="0" err="1"/>
              <a:t>Guez</a:t>
            </a:r>
            <a:r>
              <a:rPr lang="en-US" altLang="zh-CN" sz="1100" dirty="0"/>
              <a:t> A, Silver D. Deep reinforcement learning with double Q-learning. </a:t>
            </a:r>
            <a:r>
              <a:rPr lang="en-US" altLang="zh-CN" sz="1100" dirty="0" err="1"/>
              <a:t>AAAI</a:t>
            </a:r>
            <a:r>
              <a:rPr lang="en-US" altLang="zh-CN" sz="1100" dirty="0"/>
              <a:t>, 2016.</a:t>
            </a:r>
          </a:p>
          <a:p>
            <a:pPr marL="228600" indent="-228600">
              <a:buAutoNum type="arabicPeriod"/>
            </a:pPr>
            <a:r>
              <a:rPr lang="en-US" altLang="zh-CN" sz="1100" dirty="0"/>
              <a:t>Wang Z, de Freitas N, </a:t>
            </a:r>
            <a:r>
              <a:rPr lang="en-US" altLang="zh-CN" sz="1100" dirty="0" err="1"/>
              <a:t>Lanctot</a:t>
            </a:r>
            <a:r>
              <a:rPr lang="en-US" altLang="zh-CN" sz="1100" dirty="0"/>
              <a:t> M. Dueling network architectures for deep reinforcement learning. </a:t>
            </a:r>
            <a:r>
              <a:rPr lang="en-US" altLang="zh-CN" sz="1100" dirty="0" err="1"/>
              <a:t>ICML</a:t>
            </a:r>
            <a:r>
              <a:rPr lang="en-US" altLang="zh-CN" sz="1100" dirty="0"/>
              <a:t>, 2016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353938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Policy-based </a:t>
            </a:r>
            <a:r>
              <a:rPr lang="en-US" altLang="zh-CN" dirty="0" err="1"/>
              <a:t>RL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4738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Policy-based </a:t>
            </a:r>
            <a:r>
              <a:rPr lang="en-US" altLang="zh-CN" dirty="0" err="1"/>
              <a:t>RL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策略</a:t>
                </a:r>
                <a:r>
                  <a:rPr lang="en-US" altLang="zh-CN" dirty="0"/>
                  <a:t>(</a:t>
                </a:r>
                <a:r>
                  <a:rPr lang="en-US" altLang="zh-CN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Policy -- </a:t>
                </a:r>
                <a:r>
                  <a:rPr lang="zh-CN" altLang="en-US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𝜋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：个体的行为，从状态</a:t>
                </a:r>
                <a:r>
                  <a:rPr lang="en-US" altLang="zh-CN" i="1" dirty="0"/>
                  <a:t>state</a:t>
                </a:r>
                <a:r>
                  <a:rPr lang="zh-CN" altLang="en-US" dirty="0"/>
                  <a:t>到行动</a:t>
                </a:r>
                <a:r>
                  <a:rPr lang="en-US" altLang="zh-CN" i="1" dirty="0"/>
                  <a:t>action</a:t>
                </a:r>
                <a:r>
                  <a:rPr lang="zh-CN" altLang="en-US" dirty="0"/>
                  <a:t>的映射</a:t>
                </a:r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deterministic policy: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pl-PL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stochastic policy</a:t>
                </a:r>
                <a:r>
                  <a:rPr lang="pl-PL" altLang="zh-CN" dirty="0"/>
                  <a:t>: </a:t>
                </a:r>
                <a14:m>
                  <m:oMath xmlns:m="http://schemas.openxmlformats.org/officeDocument/2006/math">
                    <m:r>
                      <a:rPr lang="zh-CN" altLang="pl-PL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72" t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77" y="3629968"/>
            <a:ext cx="1304499" cy="9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26"/>
          <p:cNvSpPr txBox="1"/>
          <p:nvPr/>
        </p:nvSpPr>
        <p:spPr>
          <a:xfrm>
            <a:off x="4031102" y="3317783"/>
            <a:ext cx="754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Agent</a:t>
            </a:r>
            <a:endParaRPr sz="1200" b="1" dirty="0"/>
          </a:p>
        </p:txBody>
      </p:sp>
      <p:pic>
        <p:nvPicPr>
          <p:cNvPr id="6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702" y="5256683"/>
            <a:ext cx="1361850" cy="10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4;p26"/>
          <p:cNvSpPr txBox="1"/>
          <p:nvPr/>
        </p:nvSpPr>
        <p:spPr>
          <a:xfrm>
            <a:off x="3756002" y="6295233"/>
            <a:ext cx="1304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World Model</a:t>
            </a:r>
            <a:endParaRPr sz="1200" b="1"/>
          </a:p>
        </p:txBody>
      </p:sp>
      <p:cxnSp>
        <p:nvCxnSpPr>
          <p:cNvPr id="8" name="Google Shape;265;p26"/>
          <p:cNvCxnSpPr>
            <a:stCxn id="4" idx="3"/>
            <a:endCxn id="6" idx="3"/>
          </p:cNvCxnSpPr>
          <p:nvPr/>
        </p:nvCxnSpPr>
        <p:spPr>
          <a:xfrm>
            <a:off x="5069876" y="4119156"/>
            <a:ext cx="28800" cy="1656900"/>
          </a:xfrm>
          <a:prstGeom prst="bentConnector3">
            <a:avLst>
              <a:gd name="adj1" fmla="val 926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66;p26"/>
          <p:cNvCxnSpPr>
            <a:stCxn id="6" idx="1"/>
            <a:endCxn id="4" idx="1"/>
          </p:cNvCxnSpPr>
          <p:nvPr/>
        </p:nvCxnSpPr>
        <p:spPr>
          <a:xfrm rot="10800000" flipH="1">
            <a:off x="3736702" y="4119059"/>
            <a:ext cx="28800" cy="1656900"/>
          </a:xfrm>
          <a:prstGeom prst="bentConnector3">
            <a:avLst>
              <a:gd name="adj1" fmla="val -8268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67;p26"/>
          <p:cNvSpPr txBox="1"/>
          <p:nvPr/>
        </p:nvSpPr>
        <p:spPr>
          <a:xfrm>
            <a:off x="5541977" y="4764758"/>
            <a:ext cx="7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Action</a:t>
            </a:r>
            <a:r>
              <a:rPr lang="en" sz="1200"/>
              <a:t> </a:t>
            </a:r>
            <a:endParaRPr sz="700"/>
          </a:p>
        </p:txBody>
      </p:sp>
      <p:sp>
        <p:nvSpPr>
          <p:cNvPr id="11" name="Google Shape;269;p26"/>
          <p:cNvSpPr/>
          <p:nvPr/>
        </p:nvSpPr>
        <p:spPr>
          <a:xfrm>
            <a:off x="6711352" y="4650458"/>
            <a:ext cx="1875300" cy="1229100"/>
          </a:xfrm>
          <a:prstGeom prst="wedgeRoundRectCallout">
            <a:avLst>
              <a:gd name="adj1" fmla="val -72230"/>
              <a:gd name="adj2" fmla="val -2266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Policy-based RL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 </a:t>
            </a: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Directly optimize the policy to get good return.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696542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90" dirty="0"/>
              <a:t>R</a:t>
            </a:r>
            <a:r>
              <a:rPr lang="en-US" altLang="zh-CN" spc="-25" dirty="0"/>
              <a:t>obo</a:t>
            </a:r>
            <a:r>
              <a:rPr lang="en-US" altLang="zh-CN" spc="-15" dirty="0"/>
              <a:t>t</a:t>
            </a:r>
            <a:r>
              <a:rPr lang="en-US" altLang="zh-CN" spc="15" dirty="0"/>
              <a:t> </a:t>
            </a:r>
            <a:r>
              <a:rPr lang="en-US" altLang="zh-CN" dirty="0"/>
              <a:t>in</a:t>
            </a:r>
            <a:r>
              <a:rPr lang="en-US" altLang="zh-CN" spc="5" dirty="0"/>
              <a:t> </a:t>
            </a:r>
            <a:r>
              <a:rPr lang="en-US" altLang="zh-CN" spc="-20" dirty="0"/>
              <a:t>a</a:t>
            </a:r>
            <a:r>
              <a:rPr lang="en-US" altLang="zh-CN" spc="15" dirty="0"/>
              <a:t> </a:t>
            </a:r>
            <a:r>
              <a:rPr lang="en-US" altLang="zh-CN" spc="-90" dirty="0"/>
              <a:t>R</a:t>
            </a:r>
            <a:r>
              <a:rPr lang="en-US" altLang="zh-CN" spc="-25" dirty="0"/>
              <a:t>oom</a:t>
            </a:r>
            <a:endParaRPr lang="zh-CN" altLang="en-US" dirty="0"/>
          </a:p>
        </p:txBody>
      </p:sp>
      <p:sp>
        <p:nvSpPr>
          <p:cNvPr id="4" name="object 2"/>
          <p:cNvSpPr/>
          <p:nvPr/>
        </p:nvSpPr>
        <p:spPr>
          <a:xfrm>
            <a:off x="1874901" y="2481729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874901" y="1556217"/>
            <a:ext cx="0" cy="2764155"/>
          </a:xfrm>
          <a:custGeom>
            <a:avLst/>
            <a:gdLst/>
            <a:ahLst/>
            <a:cxnLst/>
            <a:rect l="l" t="t" r="r" b="b"/>
            <a:pathLst>
              <a:path h="2764154">
                <a:moveTo>
                  <a:pt x="0" y="0"/>
                </a:moveTo>
                <a:lnTo>
                  <a:pt x="0" y="27637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2901950" y="1556217"/>
            <a:ext cx="0" cy="2764155"/>
          </a:xfrm>
          <a:custGeom>
            <a:avLst/>
            <a:gdLst/>
            <a:ahLst/>
            <a:cxnLst/>
            <a:rect l="l" t="t" r="r" b="b"/>
            <a:pathLst>
              <a:path h="2764154">
                <a:moveTo>
                  <a:pt x="0" y="0"/>
                </a:moveTo>
                <a:lnTo>
                  <a:pt x="0" y="27637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927475" y="1556217"/>
            <a:ext cx="0" cy="2764155"/>
          </a:xfrm>
          <a:custGeom>
            <a:avLst/>
            <a:gdLst/>
            <a:ahLst/>
            <a:cxnLst/>
            <a:rect l="l" t="t" r="r" b="b"/>
            <a:pathLst>
              <a:path h="2764154">
                <a:moveTo>
                  <a:pt x="0" y="0"/>
                </a:moveTo>
                <a:lnTo>
                  <a:pt x="0" y="276377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835025" y="2481665"/>
            <a:ext cx="4132579" cy="0"/>
          </a:xfrm>
          <a:custGeom>
            <a:avLst/>
            <a:gdLst/>
            <a:ahLst/>
            <a:cxnLst/>
            <a:rect l="l" t="t" r="r" b="b"/>
            <a:pathLst>
              <a:path w="4132579">
                <a:moveTo>
                  <a:pt x="0" y="0"/>
                </a:moveTo>
                <a:lnTo>
                  <a:pt x="41321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835025" y="3394542"/>
            <a:ext cx="4132579" cy="0"/>
          </a:xfrm>
          <a:custGeom>
            <a:avLst/>
            <a:gdLst/>
            <a:ahLst/>
            <a:cxnLst/>
            <a:rect l="l" t="t" r="r" b="b"/>
            <a:pathLst>
              <a:path w="4132579">
                <a:moveTo>
                  <a:pt x="0" y="0"/>
                </a:moveTo>
                <a:lnTo>
                  <a:pt x="41321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849312" y="1556217"/>
            <a:ext cx="0" cy="2764155"/>
          </a:xfrm>
          <a:custGeom>
            <a:avLst/>
            <a:gdLst/>
            <a:ahLst/>
            <a:cxnLst/>
            <a:rect l="l" t="t" r="r" b="b"/>
            <a:pathLst>
              <a:path h="2764154">
                <a:moveTo>
                  <a:pt x="0" y="0"/>
                </a:moveTo>
                <a:lnTo>
                  <a:pt x="0" y="2763773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4953000" y="1556217"/>
            <a:ext cx="0" cy="2764155"/>
          </a:xfrm>
          <a:custGeom>
            <a:avLst/>
            <a:gdLst/>
            <a:ahLst/>
            <a:cxnLst/>
            <a:rect l="l" t="t" r="r" b="b"/>
            <a:pathLst>
              <a:path h="2764154">
                <a:moveTo>
                  <a:pt x="0" y="0"/>
                </a:moveTo>
                <a:lnTo>
                  <a:pt x="0" y="2763773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835025" y="1570441"/>
            <a:ext cx="4132579" cy="0"/>
          </a:xfrm>
          <a:custGeom>
            <a:avLst/>
            <a:gdLst/>
            <a:ahLst/>
            <a:cxnLst/>
            <a:rect l="l" t="t" r="r" b="b"/>
            <a:pathLst>
              <a:path w="4132579">
                <a:moveTo>
                  <a:pt x="0" y="0"/>
                </a:moveTo>
                <a:lnTo>
                  <a:pt x="413219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835025" y="4305766"/>
            <a:ext cx="4132579" cy="0"/>
          </a:xfrm>
          <a:custGeom>
            <a:avLst/>
            <a:gdLst/>
            <a:ahLst/>
            <a:cxnLst/>
            <a:rect l="l" t="t" r="r" b="b"/>
            <a:pathLst>
              <a:path w="4132579">
                <a:moveTo>
                  <a:pt x="0" y="0"/>
                </a:moveTo>
                <a:lnTo>
                  <a:pt x="413219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8046719" y="3202771"/>
            <a:ext cx="457200" cy="791210"/>
          </a:xfrm>
          <a:custGeom>
            <a:avLst/>
            <a:gdLst/>
            <a:ahLst/>
            <a:cxnLst/>
            <a:rect l="l" t="t" r="r" b="b"/>
            <a:pathLst>
              <a:path w="457200" h="791210">
                <a:moveTo>
                  <a:pt x="304800" y="381000"/>
                </a:moveTo>
                <a:lnTo>
                  <a:pt x="152400" y="381000"/>
                </a:lnTo>
                <a:lnTo>
                  <a:pt x="152400" y="790956"/>
                </a:lnTo>
                <a:lnTo>
                  <a:pt x="304800" y="790956"/>
                </a:lnTo>
                <a:lnTo>
                  <a:pt x="304800" y="381000"/>
                </a:lnTo>
                <a:close/>
              </a:path>
              <a:path w="457200" h="791210">
                <a:moveTo>
                  <a:pt x="228600" y="0"/>
                </a:moveTo>
                <a:lnTo>
                  <a:pt x="0" y="457200"/>
                </a:lnTo>
                <a:lnTo>
                  <a:pt x="152400" y="457200"/>
                </a:lnTo>
                <a:lnTo>
                  <a:pt x="152400" y="381000"/>
                </a:lnTo>
                <a:lnTo>
                  <a:pt x="419100" y="381000"/>
                </a:lnTo>
                <a:lnTo>
                  <a:pt x="228600" y="0"/>
                </a:lnTo>
                <a:close/>
              </a:path>
              <a:path w="457200" h="791210">
                <a:moveTo>
                  <a:pt x="419100" y="381000"/>
                </a:moveTo>
                <a:lnTo>
                  <a:pt x="304800" y="381000"/>
                </a:lnTo>
                <a:lnTo>
                  <a:pt x="304800" y="457200"/>
                </a:lnTo>
                <a:lnTo>
                  <a:pt x="457200" y="457200"/>
                </a:lnTo>
                <a:lnTo>
                  <a:pt x="41910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8275319" y="3880952"/>
            <a:ext cx="505459" cy="228600"/>
          </a:xfrm>
          <a:custGeom>
            <a:avLst/>
            <a:gdLst/>
            <a:ahLst/>
            <a:cxnLst/>
            <a:rect l="l" t="t" r="r" b="b"/>
            <a:pathLst>
              <a:path w="505459" h="228600">
                <a:moveTo>
                  <a:pt x="276605" y="0"/>
                </a:moveTo>
                <a:lnTo>
                  <a:pt x="276605" y="228599"/>
                </a:lnTo>
                <a:lnTo>
                  <a:pt x="429005" y="152399"/>
                </a:lnTo>
                <a:lnTo>
                  <a:pt x="314705" y="152399"/>
                </a:lnTo>
                <a:lnTo>
                  <a:pt x="314705" y="76199"/>
                </a:lnTo>
                <a:lnTo>
                  <a:pt x="429005" y="76199"/>
                </a:lnTo>
                <a:lnTo>
                  <a:pt x="276605" y="0"/>
                </a:lnTo>
                <a:close/>
              </a:path>
              <a:path w="505459" h="228600">
                <a:moveTo>
                  <a:pt x="276605" y="76199"/>
                </a:moveTo>
                <a:lnTo>
                  <a:pt x="0" y="76199"/>
                </a:lnTo>
                <a:lnTo>
                  <a:pt x="0" y="152399"/>
                </a:lnTo>
                <a:lnTo>
                  <a:pt x="276605" y="152399"/>
                </a:lnTo>
                <a:lnTo>
                  <a:pt x="276605" y="76199"/>
                </a:lnTo>
                <a:close/>
              </a:path>
              <a:path w="505459" h="228600">
                <a:moveTo>
                  <a:pt x="429005" y="76199"/>
                </a:moveTo>
                <a:lnTo>
                  <a:pt x="314705" y="76199"/>
                </a:lnTo>
                <a:lnTo>
                  <a:pt x="314705" y="152399"/>
                </a:lnTo>
                <a:lnTo>
                  <a:pt x="429005" y="152399"/>
                </a:lnTo>
                <a:lnTo>
                  <a:pt x="505205" y="114299"/>
                </a:lnTo>
                <a:lnTo>
                  <a:pt x="429005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7772400" y="3880952"/>
            <a:ext cx="576580" cy="228600"/>
          </a:xfrm>
          <a:custGeom>
            <a:avLst/>
            <a:gdLst/>
            <a:ahLst/>
            <a:cxnLst/>
            <a:rect l="l" t="t" r="r" b="b"/>
            <a:pathLst>
              <a:path w="576579" h="228600">
                <a:moveTo>
                  <a:pt x="228600" y="0"/>
                </a:moveTo>
                <a:lnTo>
                  <a:pt x="0" y="114299"/>
                </a:lnTo>
                <a:lnTo>
                  <a:pt x="228600" y="228599"/>
                </a:lnTo>
                <a:lnTo>
                  <a:pt x="228600" y="152399"/>
                </a:lnTo>
                <a:lnTo>
                  <a:pt x="190500" y="152399"/>
                </a:lnTo>
                <a:lnTo>
                  <a:pt x="190500" y="76199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576579" h="228600">
                <a:moveTo>
                  <a:pt x="228600" y="76199"/>
                </a:moveTo>
                <a:lnTo>
                  <a:pt x="190500" y="76199"/>
                </a:lnTo>
                <a:lnTo>
                  <a:pt x="190500" y="152399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576579" h="228600">
                <a:moveTo>
                  <a:pt x="576072" y="76199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576072" y="152399"/>
                </a:lnTo>
                <a:lnTo>
                  <a:pt x="576072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 txBox="1"/>
          <p:nvPr/>
        </p:nvSpPr>
        <p:spPr>
          <a:xfrm>
            <a:off x="2220214" y="4333538"/>
            <a:ext cx="6772275" cy="182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sz="2000" spc="-10" dirty="0">
                <a:latin typeface="Arial"/>
                <a:cs typeface="Arial"/>
              </a:rPr>
              <a:t>•	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40" dirty="0">
                <a:latin typeface="Calibri"/>
                <a:cs typeface="Calibri"/>
              </a:rPr>
              <a:t>w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+1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[4,3], -1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[4,2]</a:t>
            </a:r>
            <a:endParaRPr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C00000"/>
              </a:buClr>
              <a:buFont typeface="Arial"/>
              <a:buChar char="•"/>
              <a:tabLst>
                <a:tab pos="241300" algn="l"/>
              </a:tabLst>
            </a:pPr>
            <a:r>
              <a:rPr spc="-5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pc="-25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pc="-45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pc="-1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pc="-4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pc="-10" dirty="0">
                <a:solidFill>
                  <a:srgbClr val="C00000"/>
                </a:solidFill>
                <a:latin typeface="Calibri"/>
                <a:cs typeface="Calibri"/>
              </a:rPr>
              <a:t>0.04</a:t>
            </a:r>
            <a:r>
              <a:rPr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45" dirty="0">
                <a:solidFill>
                  <a:srgbClr val="C00000"/>
                </a:solidFill>
                <a:latin typeface="Calibri"/>
                <a:cs typeface="Calibri"/>
              </a:rPr>
              <a:t>f</a:t>
            </a:r>
            <a:r>
              <a:rPr spc="-2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pc="-1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pc="-35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pc="-15" dirty="0">
                <a:solidFill>
                  <a:srgbClr val="C00000"/>
                </a:solidFill>
                <a:latin typeface="Calibri"/>
                <a:cs typeface="Calibri"/>
              </a:rPr>
              <a:t>ep</a:t>
            </a:r>
            <a:endParaRPr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Clr>
                <a:srgbClr val="C00000"/>
              </a:buClr>
              <a:buFont typeface="Arial"/>
              <a:buChar char="•"/>
              <a:tabLst>
                <a:tab pos="241300" algn="l"/>
              </a:tabLst>
            </a:pPr>
            <a:r>
              <a:rPr spc="-15" dirty="0">
                <a:latin typeface="Calibri"/>
                <a:cs typeface="Calibri"/>
              </a:rPr>
              <a:t>Wh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55" dirty="0">
                <a:latin typeface="Calibri"/>
                <a:cs typeface="Calibri"/>
              </a:rPr>
              <a:t>t</a:t>
            </a:r>
            <a:r>
              <a:rPr spc="-130" dirty="0">
                <a:latin typeface="Calibri"/>
                <a:cs typeface="Calibri"/>
              </a:rPr>
              <a:t>’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35"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egy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achi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35" dirty="0">
                <a:latin typeface="Calibri"/>
                <a:cs typeface="Calibri"/>
              </a:rPr>
              <a:t>v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m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x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40" dirty="0">
                <a:latin typeface="Calibri"/>
                <a:cs typeface="Calibri"/>
              </a:rPr>
              <a:t>w</a:t>
            </a:r>
            <a:r>
              <a:rPr spc="-10" dirty="0">
                <a:latin typeface="Calibri"/>
                <a:cs typeface="Calibri"/>
              </a:rPr>
              <a:t>a</a:t>
            </a:r>
            <a:r>
              <a:rPr spc="-40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d?</a:t>
            </a:r>
            <a:endParaRPr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6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e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model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plan</a:t>
            </a:r>
            <a:endParaRPr sz="1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6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e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alue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f </a:t>
            </a:r>
            <a:r>
              <a:rPr sz="1400" spc="-5" dirty="0">
                <a:latin typeface="Calibri"/>
                <a:cs typeface="Calibri"/>
              </a:rPr>
              <a:t>(action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st</a:t>
            </a:r>
            <a:r>
              <a:rPr sz="1400" spc="-2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e)</a:t>
            </a:r>
            <a:r>
              <a:rPr sz="1400" spc="-5" dirty="0">
                <a:latin typeface="Calibri"/>
                <a:cs typeface="Calibri"/>
              </a:rPr>
              <a:t> pai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 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 g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eed/no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-g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eedy</a:t>
            </a: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6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e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polic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 di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ectly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samp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</a:p>
        </p:txBody>
      </p:sp>
      <p:sp>
        <p:nvSpPr>
          <p:cNvPr id="18" name="object 16"/>
          <p:cNvSpPr txBox="1"/>
          <p:nvPr/>
        </p:nvSpPr>
        <p:spPr>
          <a:xfrm>
            <a:off x="5363971" y="2220859"/>
            <a:ext cx="33470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(Stochast</a:t>
            </a:r>
            <a:r>
              <a:rPr sz="1800" spc="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)</a:t>
            </a:r>
            <a:r>
              <a:rPr sz="1800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mode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l </a:t>
            </a:r>
            <a:r>
              <a:rPr sz="1800" spc="-10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800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th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e </a:t>
            </a:r>
            <a:r>
              <a:rPr sz="1800" spc="-15" dirty="0">
                <a:solidFill>
                  <a:srgbClr val="C00000"/>
                </a:solidFill>
                <a:latin typeface="Trebuchet MS"/>
                <a:cs typeface="Trebuchet MS"/>
              </a:rPr>
              <a:t>world: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5363971" y="2769753"/>
            <a:ext cx="1117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Action: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b="1" spc="-20" dirty="0">
                <a:latin typeface="Trebuchet MS"/>
                <a:cs typeface="Trebuchet MS"/>
              </a:rPr>
              <a:t>UP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5363971" y="3318393"/>
            <a:ext cx="40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80%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19"/>
          <p:cNvSpPr txBox="1"/>
          <p:nvPr/>
        </p:nvSpPr>
        <p:spPr>
          <a:xfrm>
            <a:off x="6278371" y="3318393"/>
            <a:ext cx="9207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5363971" y="3867033"/>
            <a:ext cx="4019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1"/>
          <p:cNvSpPr txBox="1"/>
          <p:nvPr/>
        </p:nvSpPr>
        <p:spPr>
          <a:xfrm>
            <a:off x="6278371" y="3867033"/>
            <a:ext cx="12782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241038" y="1857604"/>
            <a:ext cx="39878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66FF"/>
                </a:solidFill>
                <a:latin typeface="Trebuchet MS"/>
                <a:cs typeface="Trebuchet MS"/>
              </a:rPr>
              <a:t>+1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269232" y="2769718"/>
            <a:ext cx="34290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66FF"/>
                </a:solidFill>
                <a:latin typeface="Trebuchet MS"/>
                <a:cs typeface="Trebuchet MS"/>
              </a:rPr>
              <a:t>-</a:t>
            </a:r>
            <a:r>
              <a:rPr sz="2800" dirty="0">
                <a:solidFill>
                  <a:srgbClr val="0066FF"/>
                </a:solidFill>
                <a:latin typeface="Trebuchet MS"/>
                <a:cs typeface="Trebuchet MS"/>
              </a:rPr>
              <a:t>1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1077467" y="3748684"/>
            <a:ext cx="79743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spc="-16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75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733044" y="4532461"/>
            <a:ext cx="999744" cy="1329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1192911" y="4060403"/>
            <a:ext cx="219710" cy="440055"/>
          </a:xfrm>
          <a:custGeom>
            <a:avLst/>
            <a:gdLst/>
            <a:ahLst/>
            <a:cxnLst/>
            <a:rect l="l" t="t" r="r" b="b"/>
            <a:pathLst>
              <a:path w="219709" h="440054">
                <a:moveTo>
                  <a:pt x="164591" y="109728"/>
                </a:moveTo>
                <a:lnTo>
                  <a:pt x="54863" y="109728"/>
                </a:lnTo>
                <a:lnTo>
                  <a:pt x="54863" y="439674"/>
                </a:lnTo>
                <a:lnTo>
                  <a:pt x="164591" y="439674"/>
                </a:lnTo>
                <a:lnTo>
                  <a:pt x="164591" y="109728"/>
                </a:lnTo>
                <a:close/>
              </a:path>
              <a:path w="219709" h="440054">
                <a:moveTo>
                  <a:pt x="109727" y="0"/>
                </a:moveTo>
                <a:lnTo>
                  <a:pt x="0" y="109728"/>
                </a:lnTo>
                <a:lnTo>
                  <a:pt x="219455" y="109728"/>
                </a:lnTo>
                <a:lnTo>
                  <a:pt x="109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1192911" y="4060403"/>
            <a:ext cx="219710" cy="440055"/>
          </a:xfrm>
          <a:custGeom>
            <a:avLst/>
            <a:gdLst/>
            <a:ahLst/>
            <a:cxnLst/>
            <a:rect l="l" t="t" r="r" b="b"/>
            <a:pathLst>
              <a:path w="219709" h="440054">
                <a:moveTo>
                  <a:pt x="0" y="109728"/>
                </a:moveTo>
                <a:lnTo>
                  <a:pt x="109727" y="0"/>
                </a:lnTo>
                <a:lnTo>
                  <a:pt x="219455" y="109728"/>
                </a:lnTo>
                <a:lnTo>
                  <a:pt x="164591" y="109728"/>
                </a:lnTo>
                <a:lnTo>
                  <a:pt x="164591" y="439674"/>
                </a:lnTo>
                <a:lnTo>
                  <a:pt x="54863" y="439674"/>
                </a:lnTo>
                <a:lnTo>
                  <a:pt x="54863" y="109728"/>
                </a:lnTo>
                <a:lnTo>
                  <a:pt x="0" y="10972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9033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8425308" cy="730695"/>
          </a:xfrm>
        </p:spPr>
        <p:txBody>
          <a:bodyPr/>
          <a:lstStyle/>
          <a:p>
            <a:r>
              <a:rPr lang="en-US" altLang="zh-CN" sz="3200" dirty="0"/>
              <a:t>Optimal Policy for a Deterministic World</a:t>
            </a:r>
            <a:endParaRPr lang="zh-CN" altLang="en-US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035048" y="1603648"/>
            <a:ext cx="51155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spc="-40" dirty="0">
                <a:latin typeface="Calibri"/>
                <a:cs typeface="Calibri"/>
              </a:rPr>
              <a:t>e</a:t>
            </a:r>
            <a:r>
              <a:rPr sz="3600" spc="-75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5" dirty="0">
                <a:latin typeface="Calibri"/>
                <a:cs typeface="Calibri"/>
              </a:rPr>
              <a:t>d</a:t>
            </a:r>
            <a:r>
              <a:rPr sz="3600" spc="-10" dirty="0">
                <a:latin typeface="Calibri"/>
                <a:cs typeface="Calibri"/>
              </a:rPr>
              <a:t>: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3600" b="1" spc="-20" dirty="0">
                <a:solidFill>
                  <a:srgbClr val="C00000"/>
                </a:solidFill>
                <a:latin typeface="Calibri"/>
                <a:cs typeface="Calibri"/>
              </a:rPr>
              <a:t>0.04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latin typeface="Calibri"/>
                <a:cs typeface="Calibri"/>
              </a:rPr>
              <a:t>f</a:t>
            </a:r>
            <a:r>
              <a:rPr sz="3600" spc="-25" dirty="0">
                <a:latin typeface="Calibri"/>
                <a:cs typeface="Calibri"/>
              </a:rPr>
              <a:t>o</a:t>
            </a:r>
            <a:r>
              <a:rPr sz="3600" spc="-1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each </a:t>
            </a:r>
            <a:r>
              <a:rPr sz="3600" spc="-40" dirty="0">
                <a:latin typeface="Calibri"/>
                <a:cs typeface="Calibri"/>
              </a:rPr>
              <a:t>s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spc="-20" dirty="0">
                <a:latin typeface="Calibri"/>
                <a:cs typeface="Calibri"/>
              </a:rPr>
              <a:t>ep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2971" y="2460549"/>
            <a:ext cx="3315335" cy="135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tions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5" dirty="0">
                <a:latin typeface="Trebuchet MS"/>
                <a:cs typeface="Trebuchet MS"/>
              </a:rPr>
              <a:t> U</a:t>
            </a:r>
            <a:r>
              <a:rPr sz="1800" spc="-365" dirty="0">
                <a:latin typeface="Trebuchet MS"/>
                <a:cs typeface="Trebuchet MS"/>
              </a:rPr>
              <a:t>P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DOWN</a:t>
            </a:r>
            <a:r>
              <a:rPr sz="1800" dirty="0">
                <a:latin typeface="Trebuchet MS"/>
                <a:cs typeface="Trebuchet MS"/>
              </a:rPr>
              <a:t>, </a:t>
            </a:r>
            <a:r>
              <a:rPr sz="1800" spc="-15" dirty="0">
                <a:latin typeface="Trebuchet MS"/>
                <a:cs typeface="Trebuchet MS"/>
              </a:rPr>
              <a:t>LEF</a:t>
            </a:r>
            <a:r>
              <a:rPr sz="1800" spc="-32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When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ar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-5" dirty="0">
                <a:latin typeface="Trebuchet MS"/>
                <a:cs typeface="Trebuchet MS"/>
              </a:rPr>
              <a:t>te</a:t>
            </a:r>
            <a:r>
              <a:rPr sz="1800" dirty="0">
                <a:latin typeface="Trebuchet MS"/>
                <a:cs typeface="Trebuchet MS"/>
              </a:rPr>
              <a:t>r</a:t>
            </a:r>
            <a:r>
              <a:rPr sz="1800" spc="-5" dirty="0">
                <a:latin typeface="Trebuchet MS"/>
                <a:cs typeface="Trebuchet MS"/>
              </a:rPr>
              <a:t>min</a:t>
            </a:r>
            <a:r>
              <a:rPr sz="1800" dirty="0">
                <a:latin typeface="Trebuchet MS"/>
                <a:cs typeface="Trebuchet MS"/>
              </a:rPr>
              <a:t>istic:</a:t>
            </a: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Trebuchet MS"/>
                <a:cs typeface="Trebuchet MS"/>
              </a:rPr>
              <a:t>UP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2971" y="4106723"/>
            <a:ext cx="52197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7371" y="4106723"/>
            <a:ext cx="127825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UP </a:t>
            </a: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LEFT 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6757" y="5702363"/>
            <a:ext cx="311086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olicy: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Shor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2839973" y="3390519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7" y="190880"/>
                </a:moveTo>
                <a:lnTo>
                  <a:pt x="127253" y="190880"/>
                </a:lnTo>
                <a:lnTo>
                  <a:pt x="127253" y="506729"/>
                </a:lnTo>
                <a:lnTo>
                  <a:pt x="254507" y="506729"/>
                </a:lnTo>
                <a:lnTo>
                  <a:pt x="254507" y="190880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0"/>
                </a:lnTo>
                <a:lnTo>
                  <a:pt x="334041" y="190880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0"/>
                </a:moveTo>
                <a:lnTo>
                  <a:pt x="254507" y="190880"/>
                </a:lnTo>
                <a:lnTo>
                  <a:pt x="254507" y="254507"/>
                </a:lnTo>
                <a:lnTo>
                  <a:pt x="381762" y="254507"/>
                </a:lnTo>
                <a:lnTo>
                  <a:pt x="334041" y="1908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703706" y="2597657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4" y="0"/>
                </a:moveTo>
                <a:lnTo>
                  <a:pt x="321564" y="381762"/>
                </a:lnTo>
                <a:lnTo>
                  <a:pt x="491236" y="254507"/>
                </a:lnTo>
                <a:lnTo>
                  <a:pt x="385191" y="254507"/>
                </a:lnTo>
                <a:lnTo>
                  <a:pt x="385191" y="127253"/>
                </a:lnTo>
                <a:lnTo>
                  <a:pt x="491236" y="127253"/>
                </a:lnTo>
                <a:lnTo>
                  <a:pt x="321564" y="0"/>
                </a:lnTo>
                <a:close/>
              </a:path>
              <a:path w="576580" h="382269">
                <a:moveTo>
                  <a:pt x="321564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4" y="254507"/>
                </a:lnTo>
                <a:lnTo>
                  <a:pt x="321564" y="127253"/>
                </a:lnTo>
                <a:close/>
              </a:path>
              <a:path w="576580" h="382269">
                <a:moveTo>
                  <a:pt x="491236" y="127253"/>
                </a:moveTo>
                <a:lnTo>
                  <a:pt x="385191" y="127253"/>
                </a:lnTo>
                <a:lnTo>
                  <a:pt x="385191" y="254507"/>
                </a:lnTo>
                <a:lnTo>
                  <a:pt x="491236" y="254507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781050" y="4328540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0"/>
                </a:moveTo>
                <a:lnTo>
                  <a:pt x="127253" y="190880"/>
                </a:lnTo>
                <a:lnTo>
                  <a:pt x="127253" y="506729"/>
                </a:lnTo>
                <a:lnTo>
                  <a:pt x="254508" y="506729"/>
                </a:lnTo>
                <a:lnTo>
                  <a:pt x="254508" y="190880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0"/>
                </a:lnTo>
                <a:lnTo>
                  <a:pt x="334041" y="190880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0"/>
                </a:moveTo>
                <a:lnTo>
                  <a:pt x="254508" y="190880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1745360" y="2591561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3" y="0"/>
                </a:moveTo>
                <a:lnTo>
                  <a:pt x="321563" y="381762"/>
                </a:lnTo>
                <a:lnTo>
                  <a:pt x="491235" y="254508"/>
                </a:lnTo>
                <a:lnTo>
                  <a:pt x="385190" y="254508"/>
                </a:lnTo>
                <a:lnTo>
                  <a:pt x="385190" y="127253"/>
                </a:lnTo>
                <a:lnTo>
                  <a:pt x="491235" y="127253"/>
                </a:lnTo>
                <a:lnTo>
                  <a:pt x="321563" y="0"/>
                </a:lnTo>
                <a:close/>
              </a:path>
              <a:path w="576580" h="382269">
                <a:moveTo>
                  <a:pt x="321563" y="127253"/>
                </a:moveTo>
                <a:lnTo>
                  <a:pt x="0" y="127253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3"/>
                </a:lnTo>
                <a:close/>
              </a:path>
              <a:path w="576580" h="382269">
                <a:moveTo>
                  <a:pt x="491235" y="127253"/>
                </a:moveTo>
                <a:lnTo>
                  <a:pt x="385190" y="127253"/>
                </a:lnTo>
                <a:lnTo>
                  <a:pt x="385190" y="254508"/>
                </a:lnTo>
                <a:lnTo>
                  <a:pt x="491235" y="254508"/>
                </a:lnTo>
                <a:lnTo>
                  <a:pt x="576071" y="190880"/>
                </a:lnTo>
                <a:lnTo>
                  <a:pt x="491235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3747134" y="442645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7" y="0"/>
                </a:moveTo>
                <a:lnTo>
                  <a:pt x="0" y="190881"/>
                </a:lnTo>
                <a:lnTo>
                  <a:pt x="254507" y="381762"/>
                </a:lnTo>
                <a:lnTo>
                  <a:pt x="254507" y="254508"/>
                </a:lnTo>
                <a:lnTo>
                  <a:pt x="190880" y="254508"/>
                </a:lnTo>
                <a:lnTo>
                  <a:pt x="190880" y="127254"/>
                </a:lnTo>
                <a:lnTo>
                  <a:pt x="254507" y="127254"/>
                </a:lnTo>
                <a:lnTo>
                  <a:pt x="254507" y="0"/>
                </a:lnTo>
                <a:close/>
              </a:path>
              <a:path w="576579" h="382270">
                <a:moveTo>
                  <a:pt x="254507" y="127254"/>
                </a:moveTo>
                <a:lnTo>
                  <a:pt x="190880" y="127254"/>
                </a:lnTo>
                <a:lnTo>
                  <a:pt x="190880" y="254508"/>
                </a:lnTo>
                <a:lnTo>
                  <a:pt x="254507" y="254508"/>
                </a:lnTo>
                <a:lnTo>
                  <a:pt x="254507" y="127254"/>
                </a:lnTo>
                <a:close/>
              </a:path>
              <a:path w="576579" h="382270">
                <a:moveTo>
                  <a:pt x="576072" y="127254"/>
                </a:moveTo>
                <a:lnTo>
                  <a:pt x="254507" y="127254"/>
                </a:lnTo>
                <a:lnTo>
                  <a:pt x="254507" y="254508"/>
                </a:lnTo>
                <a:lnTo>
                  <a:pt x="576072" y="254508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2772536" y="2591561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69">
                <a:moveTo>
                  <a:pt x="321563" y="0"/>
                </a:moveTo>
                <a:lnTo>
                  <a:pt x="321563" y="381762"/>
                </a:lnTo>
                <a:lnTo>
                  <a:pt x="491235" y="254508"/>
                </a:lnTo>
                <a:lnTo>
                  <a:pt x="385190" y="254508"/>
                </a:lnTo>
                <a:lnTo>
                  <a:pt x="385190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79" h="382269">
                <a:moveTo>
                  <a:pt x="321563" y="127253"/>
                </a:moveTo>
                <a:lnTo>
                  <a:pt x="0" y="127253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3"/>
                </a:lnTo>
                <a:close/>
              </a:path>
              <a:path w="576579" h="382269">
                <a:moveTo>
                  <a:pt x="491236" y="127253"/>
                </a:moveTo>
                <a:lnTo>
                  <a:pt x="385190" y="127253"/>
                </a:lnTo>
                <a:lnTo>
                  <a:pt x="385190" y="254508"/>
                </a:lnTo>
                <a:lnTo>
                  <a:pt x="491235" y="254508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781050" y="3393566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1"/>
                </a:moveTo>
                <a:lnTo>
                  <a:pt x="127253" y="190881"/>
                </a:lnTo>
                <a:lnTo>
                  <a:pt x="127253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8"/>
                </a:lnTo>
                <a:lnTo>
                  <a:pt x="127253" y="254508"/>
                </a:lnTo>
                <a:lnTo>
                  <a:pt x="127253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8"/>
                </a:lnTo>
                <a:lnTo>
                  <a:pt x="381762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2839973" y="4328540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7" y="190880"/>
                </a:moveTo>
                <a:lnTo>
                  <a:pt x="127253" y="190880"/>
                </a:lnTo>
                <a:lnTo>
                  <a:pt x="127253" y="506729"/>
                </a:lnTo>
                <a:lnTo>
                  <a:pt x="254507" y="506729"/>
                </a:lnTo>
                <a:lnTo>
                  <a:pt x="254507" y="190880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0"/>
                </a:lnTo>
                <a:lnTo>
                  <a:pt x="334041" y="190880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0"/>
                </a:moveTo>
                <a:lnTo>
                  <a:pt x="254507" y="190880"/>
                </a:lnTo>
                <a:lnTo>
                  <a:pt x="254507" y="254507"/>
                </a:lnTo>
                <a:lnTo>
                  <a:pt x="381762" y="254507"/>
                </a:lnTo>
                <a:lnTo>
                  <a:pt x="334041" y="1908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/>
          <p:nvPr/>
        </p:nvSpPr>
        <p:spPr>
          <a:xfrm>
            <a:off x="1745360" y="442645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321563" y="0"/>
                </a:moveTo>
                <a:lnTo>
                  <a:pt x="321563" y="381762"/>
                </a:lnTo>
                <a:lnTo>
                  <a:pt x="491235" y="254508"/>
                </a:lnTo>
                <a:lnTo>
                  <a:pt x="385190" y="254508"/>
                </a:lnTo>
                <a:lnTo>
                  <a:pt x="385190" y="127254"/>
                </a:lnTo>
                <a:lnTo>
                  <a:pt x="491236" y="127254"/>
                </a:lnTo>
                <a:lnTo>
                  <a:pt x="321563" y="0"/>
                </a:lnTo>
                <a:close/>
              </a:path>
              <a:path w="576580" h="382270">
                <a:moveTo>
                  <a:pt x="321563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4"/>
                </a:lnTo>
                <a:close/>
              </a:path>
              <a:path w="576580" h="382270">
                <a:moveTo>
                  <a:pt x="491236" y="127254"/>
                </a:moveTo>
                <a:lnTo>
                  <a:pt x="385190" y="127254"/>
                </a:lnTo>
                <a:lnTo>
                  <a:pt x="385190" y="254508"/>
                </a:lnTo>
                <a:lnTo>
                  <a:pt x="491235" y="254508"/>
                </a:lnTo>
                <a:lnTo>
                  <a:pt x="576071" y="190881"/>
                </a:lnTo>
                <a:lnTo>
                  <a:pt x="491236" y="12725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107866"/>
              </p:ext>
            </p:extLst>
          </p:nvPr>
        </p:nvGraphicFramePr>
        <p:xfrm>
          <a:off x="454025" y="2297874"/>
          <a:ext cx="4103687" cy="2735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876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"/>
          <p:cNvSpPr/>
          <p:nvPr/>
        </p:nvSpPr>
        <p:spPr>
          <a:xfrm>
            <a:off x="1490936" y="3216655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248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Optimal Policy for a Stochastic World</a:t>
            </a:r>
            <a:endParaRPr lang="zh-CN" altLang="en-US" sz="3200" dirty="0"/>
          </a:p>
        </p:txBody>
      </p:sp>
      <p:sp>
        <p:nvSpPr>
          <p:cNvPr id="33" name="object 4"/>
          <p:cNvSpPr txBox="1"/>
          <p:nvPr/>
        </p:nvSpPr>
        <p:spPr>
          <a:xfrm>
            <a:off x="2035048" y="1603648"/>
            <a:ext cx="51155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spc="-40" dirty="0">
                <a:latin typeface="Calibri"/>
                <a:cs typeface="Calibri"/>
              </a:rPr>
              <a:t>e</a:t>
            </a:r>
            <a:r>
              <a:rPr sz="3600" spc="-75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5" dirty="0">
                <a:latin typeface="Calibri"/>
                <a:cs typeface="Calibri"/>
              </a:rPr>
              <a:t>d</a:t>
            </a:r>
            <a:r>
              <a:rPr sz="3600" spc="-10" dirty="0">
                <a:latin typeface="Calibri"/>
                <a:cs typeface="Calibri"/>
              </a:rPr>
              <a:t>: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3600" b="1" spc="-20" dirty="0">
                <a:solidFill>
                  <a:srgbClr val="C00000"/>
                </a:solidFill>
                <a:latin typeface="Calibri"/>
                <a:cs typeface="Calibri"/>
              </a:rPr>
              <a:t>0.04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latin typeface="Calibri"/>
                <a:cs typeface="Calibri"/>
              </a:rPr>
              <a:t>f</a:t>
            </a:r>
            <a:r>
              <a:rPr sz="3600" spc="-25" dirty="0">
                <a:latin typeface="Calibri"/>
                <a:cs typeface="Calibri"/>
              </a:rPr>
              <a:t>o</a:t>
            </a:r>
            <a:r>
              <a:rPr sz="3600" spc="-1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each </a:t>
            </a:r>
            <a:r>
              <a:rPr sz="3600" spc="-40" dirty="0">
                <a:latin typeface="Calibri"/>
                <a:cs typeface="Calibri"/>
              </a:rPr>
              <a:t>s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spc="-20" dirty="0">
                <a:latin typeface="Calibri"/>
                <a:cs typeface="Calibri"/>
              </a:rPr>
              <a:t>ep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4" name="object 6"/>
          <p:cNvSpPr/>
          <p:nvPr/>
        </p:nvSpPr>
        <p:spPr>
          <a:xfrm>
            <a:off x="2839973" y="3395853"/>
            <a:ext cx="382270" cy="506095"/>
          </a:xfrm>
          <a:custGeom>
            <a:avLst/>
            <a:gdLst/>
            <a:ahLst/>
            <a:cxnLst/>
            <a:rect l="l" t="t" r="r" b="b"/>
            <a:pathLst>
              <a:path w="382269" h="506095">
                <a:moveTo>
                  <a:pt x="254507" y="190881"/>
                </a:moveTo>
                <a:lnTo>
                  <a:pt x="127253" y="190881"/>
                </a:lnTo>
                <a:lnTo>
                  <a:pt x="127253" y="505968"/>
                </a:lnTo>
                <a:lnTo>
                  <a:pt x="254507" y="505968"/>
                </a:lnTo>
                <a:lnTo>
                  <a:pt x="254507" y="190881"/>
                </a:lnTo>
                <a:close/>
              </a:path>
              <a:path w="382269" h="506095">
                <a:moveTo>
                  <a:pt x="190881" y="0"/>
                </a:moveTo>
                <a:lnTo>
                  <a:pt x="0" y="254508"/>
                </a:lnTo>
                <a:lnTo>
                  <a:pt x="127253" y="254508"/>
                </a:lnTo>
                <a:lnTo>
                  <a:pt x="127253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095">
                <a:moveTo>
                  <a:pt x="334041" y="190881"/>
                </a:moveTo>
                <a:lnTo>
                  <a:pt x="254507" y="190881"/>
                </a:lnTo>
                <a:lnTo>
                  <a:pt x="254507" y="254508"/>
                </a:lnTo>
                <a:lnTo>
                  <a:pt x="381762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7"/>
          <p:cNvSpPr/>
          <p:nvPr/>
        </p:nvSpPr>
        <p:spPr>
          <a:xfrm>
            <a:off x="703706" y="2602992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4" y="0"/>
                </a:moveTo>
                <a:lnTo>
                  <a:pt x="321564" y="381762"/>
                </a:lnTo>
                <a:lnTo>
                  <a:pt x="491236" y="254508"/>
                </a:lnTo>
                <a:lnTo>
                  <a:pt x="385191" y="254508"/>
                </a:lnTo>
                <a:lnTo>
                  <a:pt x="385191" y="127254"/>
                </a:lnTo>
                <a:lnTo>
                  <a:pt x="491236" y="127254"/>
                </a:lnTo>
                <a:lnTo>
                  <a:pt x="321564" y="0"/>
                </a:lnTo>
                <a:close/>
              </a:path>
              <a:path w="576580" h="382269">
                <a:moveTo>
                  <a:pt x="321564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1564" y="254508"/>
                </a:lnTo>
                <a:lnTo>
                  <a:pt x="321564" y="127254"/>
                </a:lnTo>
                <a:close/>
              </a:path>
              <a:path w="576580" h="382269">
                <a:moveTo>
                  <a:pt x="491236" y="127254"/>
                </a:moveTo>
                <a:lnTo>
                  <a:pt x="385191" y="127254"/>
                </a:lnTo>
                <a:lnTo>
                  <a:pt x="385191" y="254508"/>
                </a:lnTo>
                <a:lnTo>
                  <a:pt x="491236" y="254508"/>
                </a:lnTo>
                <a:lnTo>
                  <a:pt x="576072" y="190881"/>
                </a:lnTo>
                <a:lnTo>
                  <a:pt x="491236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8"/>
          <p:cNvSpPr/>
          <p:nvPr/>
        </p:nvSpPr>
        <p:spPr>
          <a:xfrm>
            <a:off x="781050" y="4333875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1"/>
                </a:moveTo>
                <a:lnTo>
                  <a:pt x="127253" y="190881"/>
                </a:lnTo>
                <a:lnTo>
                  <a:pt x="127253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9"/>
          <p:cNvSpPr/>
          <p:nvPr/>
        </p:nvSpPr>
        <p:spPr>
          <a:xfrm>
            <a:off x="1745360" y="259689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0" y="254507"/>
                </a:lnTo>
                <a:lnTo>
                  <a:pt x="385190" y="127253"/>
                </a:lnTo>
                <a:lnTo>
                  <a:pt x="491235" y="127253"/>
                </a:lnTo>
                <a:lnTo>
                  <a:pt x="321563" y="0"/>
                </a:lnTo>
                <a:close/>
              </a:path>
              <a:path w="576580" h="382269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80" h="382269">
                <a:moveTo>
                  <a:pt x="491235" y="127253"/>
                </a:moveTo>
                <a:lnTo>
                  <a:pt x="385190" y="127253"/>
                </a:lnTo>
                <a:lnTo>
                  <a:pt x="385190" y="254507"/>
                </a:lnTo>
                <a:lnTo>
                  <a:pt x="491236" y="254507"/>
                </a:lnTo>
                <a:lnTo>
                  <a:pt x="576071" y="190880"/>
                </a:lnTo>
                <a:lnTo>
                  <a:pt x="491235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/>
          <p:cNvSpPr/>
          <p:nvPr/>
        </p:nvSpPr>
        <p:spPr>
          <a:xfrm>
            <a:off x="1692782" y="4431791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254508" y="0"/>
                </a:moveTo>
                <a:lnTo>
                  <a:pt x="0" y="190880"/>
                </a:lnTo>
                <a:lnTo>
                  <a:pt x="254508" y="381761"/>
                </a:lnTo>
                <a:lnTo>
                  <a:pt x="254508" y="254507"/>
                </a:lnTo>
                <a:lnTo>
                  <a:pt x="190881" y="254507"/>
                </a:lnTo>
                <a:lnTo>
                  <a:pt x="190881" y="127253"/>
                </a:lnTo>
                <a:lnTo>
                  <a:pt x="254508" y="127253"/>
                </a:lnTo>
                <a:lnTo>
                  <a:pt x="254508" y="0"/>
                </a:lnTo>
                <a:close/>
              </a:path>
              <a:path w="576580" h="382270">
                <a:moveTo>
                  <a:pt x="254508" y="127253"/>
                </a:moveTo>
                <a:lnTo>
                  <a:pt x="190881" y="127253"/>
                </a:lnTo>
                <a:lnTo>
                  <a:pt x="190881" y="254507"/>
                </a:lnTo>
                <a:lnTo>
                  <a:pt x="254508" y="254507"/>
                </a:lnTo>
                <a:lnTo>
                  <a:pt x="254508" y="127253"/>
                </a:lnTo>
                <a:close/>
              </a:path>
              <a:path w="576580" h="382270">
                <a:moveTo>
                  <a:pt x="576072" y="127253"/>
                </a:moveTo>
                <a:lnTo>
                  <a:pt x="254508" y="127253"/>
                </a:lnTo>
                <a:lnTo>
                  <a:pt x="254508" y="254507"/>
                </a:lnTo>
                <a:lnTo>
                  <a:pt x="576072" y="254507"/>
                </a:lnTo>
                <a:lnTo>
                  <a:pt x="576072" y="12725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1"/>
          <p:cNvSpPr/>
          <p:nvPr/>
        </p:nvSpPr>
        <p:spPr>
          <a:xfrm>
            <a:off x="2719958" y="4431791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8" y="0"/>
                </a:moveTo>
                <a:lnTo>
                  <a:pt x="0" y="190880"/>
                </a:lnTo>
                <a:lnTo>
                  <a:pt x="254508" y="381761"/>
                </a:lnTo>
                <a:lnTo>
                  <a:pt x="254508" y="254507"/>
                </a:lnTo>
                <a:lnTo>
                  <a:pt x="190881" y="254507"/>
                </a:lnTo>
                <a:lnTo>
                  <a:pt x="190881" y="127253"/>
                </a:lnTo>
                <a:lnTo>
                  <a:pt x="254508" y="127253"/>
                </a:lnTo>
                <a:lnTo>
                  <a:pt x="254508" y="0"/>
                </a:lnTo>
                <a:close/>
              </a:path>
              <a:path w="576579" h="382270">
                <a:moveTo>
                  <a:pt x="254508" y="127253"/>
                </a:moveTo>
                <a:lnTo>
                  <a:pt x="190881" y="127253"/>
                </a:lnTo>
                <a:lnTo>
                  <a:pt x="190881" y="254507"/>
                </a:lnTo>
                <a:lnTo>
                  <a:pt x="254508" y="254507"/>
                </a:lnTo>
                <a:lnTo>
                  <a:pt x="254508" y="127253"/>
                </a:lnTo>
                <a:close/>
              </a:path>
              <a:path w="576579" h="382270">
                <a:moveTo>
                  <a:pt x="576071" y="127253"/>
                </a:moveTo>
                <a:lnTo>
                  <a:pt x="254508" y="127253"/>
                </a:lnTo>
                <a:lnTo>
                  <a:pt x="254508" y="254507"/>
                </a:lnTo>
                <a:lnTo>
                  <a:pt x="576071" y="254507"/>
                </a:lnTo>
                <a:lnTo>
                  <a:pt x="576071" y="12725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/>
          <p:cNvSpPr/>
          <p:nvPr/>
        </p:nvSpPr>
        <p:spPr>
          <a:xfrm>
            <a:off x="3747134" y="4431791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7" y="0"/>
                </a:moveTo>
                <a:lnTo>
                  <a:pt x="0" y="190880"/>
                </a:lnTo>
                <a:lnTo>
                  <a:pt x="254507" y="381761"/>
                </a:lnTo>
                <a:lnTo>
                  <a:pt x="254507" y="254507"/>
                </a:lnTo>
                <a:lnTo>
                  <a:pt x="190880" y="254507"/>
                </a:lnTo>
                <a:lnTo>
                  <a:pt x="190880" y="127253"/>
                </a:lnTo>
                <a:lnTo>
                  <a:pt x="254507" y="127253"/>
                </a:lnTo>
                <a:lnTo>
                  <a:pt x="254507" y="0"/>
                </a:lnTo>
                <a:close/>
              </a:path>
              <a:path w="576579" h="382270">
                <a:moveTo>
                  <a:pt x="254507" y="127253"/>
                </a:moveTo>
                <a:lnTo>
                  <a:pt x="190880" y="127253"/>
                </a:lnTo>
                <a:lnTo>
                  <a:pt x="190880" y="254507"/>
                </a:lnTo>
                <a:lnTo>
                  <a:pt x="254507" y="254507"/>
                </a:lnTo>
                <a:lnTo>
                  <a:pt x="254507" y="127253"/>
                </a:lnTo>
                <a:close/>
              </a:path>
              <a:path w="576579" h="382270">
                <a:moveTo>
                  <a:pt x="576072" y="127253"/>
                </a:moveTo>
                <a:lnTo>
                  <a:pt x="254507" y="127253"/>
                </a:lnTo>
                <a:lnTo>
                  <a:pt x="254507" y="254507"/>
                </a:lnTo>
                <a:lnTo>
                  <a:pt x="576072" y="254507"/>
                </a:lnTo>
                <a:lnTo>
                  <a:pt x="576072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3"/>
          <p:cNvSpPr/>
          <p:nvPr/>
        </p:nvSpPr>
        <p:spPr>
          <a:xfrm>
            <a:off x="2772536" y="259689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69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0" y="254507"/>
                </a:lnTo>
                <a:lnTo>
                  <a:pt x="385190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79" h="382269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79" h="382269">
                <a:moveTo>
                  <a:pt x="491236" y="127253"/>
                </a:moveTo>
                <a:lnTo>
                  <a:pt x="385190" y="127253"/>
                </a:lnTo>
                <a:lnTo>
                  <a:pt x="385190" y="254507"/>
                </a:lnTo>
                <a:lnTo>
                  <a:pt x="491236" y="254507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/>
          <p:nvPr/>
        </p:nvSpPr>
        <p:spPr>
          <a:xfrm>
            <a:off x="781050" y="3398901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1"/>
                </a:moveTo>
                <a:lnTo>
                  <a:pt x="127253" y="190881"/>
                </a:lnTo>
                <a:lnTo>
                  <a:pt x="127253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/>
          <p:cNvSpPr txBox="1"/>
          <p:nvPr/>
        </p:nvSpPr>
        <p:spPr>
          <a:xfrm>
            <a:off x="4982971" y="2460549"/>
            <a:ext cx="3315335" cy="135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tions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5" dirty="0">
                <a:latin typeface="Trebuchet MS"/>
                <a:cs typeface="Trebuchet MS"/>
              </a:rPr>
              <a:t> U</a:t>
            </a:r>
            <a:r>
              <a:rPr sz="1800" spc="-365" dirty="0">
                <a:latin typeface="Trebuchet MS"/>
                <a:cs typeface="Trebuchet MS"/>
              </a:rPr>
              <a:t>P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DOWN</a:t>
            </a:r>
            <a:r>
              <a:rPr sz="1800" dirty="0">
                <a:latin typeface="Trebuchet MS"/>
                <a:cs typeface="Trebuchet MS"/>
              </a:rPr>
              <a:t>, </a:t>
            </a:r>
            <a:r>
              <a:rPr sz="1800" spc="-15" dirty="0">
                <a:latin typeface="Trebuchet MS"/>
                <a:cs typeface="Trebuchet MS"/>
              </a:rPr>
              <a:t>LEF</a:t>
            </a:r>
            <a:r>
              <a:rPr sz="1800" spc="-32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When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ar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stoch</a:t>
            </a:r>
            <a:r>
              <a:rPr sz="1800" spc="-5" dirty="0">
                <a:latin typeface="Trebuchet MS"/>
                <a:cs typeface="Trebuchet MS"/>
              </a:rPr>
              <a:t>astic: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Trebuchet MS"/>
                <a:cs typeface="Trebuchet MS"/>
              </a:rPr>
              <a:t>UP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16"/>
          <p:cNvSpPr txBox="1"/>
          <p:nvPr/>
        </p:nvSpPr>
        <p:spPr>
          <a:xfrm>
            <a:off x="4982971" y="4106723"/>
            <a:ext cx="40195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80%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17"/>
          <p:cNvSpPr txBox="1"/>
          <p:nvPr/>
        </p:nvSpPr>
        <p:spPr>
          <a:xfrm>
            <a:off x="5897371" y="4106723"/>
            <a:ext cx="127825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UP </a:t>
            </a: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LEFT 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18"/>
          <p:cNvSpPr txBox="1"/>
          <p:nvPr/>
        </p:nvSpPr>
        <p:spPr>
          <a:xfrm>
            <a:off x="947674" y="5702363"/>
            <a:ext cx="724852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olicy: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Shor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th.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oi</a:t>
            </a:r>
            <a:r>
              <a:rPr sz="2800" dirty="0">
                <a:latin typeface="Calibri"/>
                <a:cs typeface="Calibri"/>
              </a:rPr>
              <a:t>d -UP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oun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squa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41428"/>
              </p:ext>
            </p:extLst>
          </p:nvPr>
        </p:nvGraphicFramePr>
        <p:xfrm>
          <a:off x="454025" y="2303208"/>
          <a:ext cx="4103687" cy="273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748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object 2"/>
          <p:cNvSpPr/>
          <p:nvPr/>
        </p:nvSpPr>
        <p:spPr>
          <a:xfrm>
            <a:off x="1490936" y="3216655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23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Reinforcement Learning</a:t>
            </a:r>
            <a:endParaRPr lang="zh-TW" altLang="en-US" dirty="0"/>
          </a:p>
        </p:txBody>
      </p:sp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38" y="1710770"/>
            <a:ext cx="3024466" cy="396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81" y="1700808"/>
            <a:ext cx="2988679" cy="396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âdeepstack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41" y="1710770"/>
            <a:ext cx="3113999" cy="396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Optimal Policy for a Stochastic World</a:t>
            </a:r>
            <a:endParaRPr lang="zh-CN" altLang="en-US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2327655" y="1531640"/>
            <a:ext cx="45300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spc="-40" dirty="0">
                <a:latin typeface="Calibri"/>
                <a:cs typeface="Calibri"/>
              </a:rPr>
              <a:t>e</a:t>
            </a:r>
            <a:r>
              <a:rPr sz="3600" spc="-75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5" dirty="0">
                <a:latin typeface="Calibri"/>
                <a:cs typeface="Calibri"/>
              </a:rPr>
              <a:t>d</a:t>
            </a:r>
            <a:r>
              <a:rPr sz="3600" spc="-10" dirty="0">
                <a:latin typeface="Calibri"/>
                <a:cs typeface="Calibri"/>
              </a:rPr>
              <a:t>: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3600" b="1" spc="-2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latin typeface="Calibri"/>
                <a:cs typeface="Calibri"/>
              </a:rPr>
              <a:t>f</a:t>
            </a:r>
            <a:r>
              <a:rPr sz="3600" spc="-25" dirty="0">
                <a:latin typeface="Calibri"/>
                <a:cs typeface="Calibri"/>
              </a:rPr>
              <a:t>o</a:t>
            </a:r>
            <a:r>
              <a:rPr sz="3600" spc="-1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each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5" dirty="0">
                <a:latin typeface="Calibri"/>
                <a:cs typeface="Calibri"/>
              </a:rPr>
              <a:t>s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spc="-20" dirty="0">
                <a:latin typeface="Calibri"/>
                <a:cs typeface="Calibri"/>
              </a:rPr>
              <a:t>ep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703706" y="259308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4" y="0"/>
                </a:moveTo>
                <a:lnTo>
                  <a:pt x="321564" y="381762"/>
                </a:lnTo>
                <a:lnTo>
                  <a:pt x="491235" y="254508"/>
                </a:lnTo>
                <a:lnTo>
                  <a:pt x="385191" y="254508"/>
                </a:lnTo>
                <a:lnTo>
                  <a:pt x="385191" y="127253"/>
                </a:lnTo>
                <a:lnTo>
                  <a:pt x="491236" y="127253"/>
                </a:lnTo>
                <a:lnTo>
                  <a:pt x="321564" y="0"/>
                </a:lnTo>
                <a:close/>
              </a:path>
              <a:path w="576580" h="382269">
                <a:moveTo>
                  <a:pt x="321564" y="127253"/>
                </a:moveTo>
                <a:lnTo>
                  <a:pt x="0" y="127253"/>
                </a:lnTo>
                <a:lnTo>
                  <a:pt x="0" y="254508"/>
                </a:lnTo>
                <a:lnTo>
                  <a:pt x="321564" y="254508"/>
                </a:lnTo>
                <a:lnTo>
                  <a:pt x="321564" y="127253"/>
                </a:lnTo>
                <a:close/>
              </a:path>
              <a:path w="576580" h="382269">
                <a:moveTo>
                  <a:pt x="491236" y="127253"/>
                </a:moveTo>
                <a:lnTo>
                  <a:pt x="385191" y="127253"/>
                </a:lnTo>
                <a:lnTo>
                  <a:pt x="385191" y="254508"/>
                </a:lnTo>
                <a:lnTo>
                  <a:pt x="491235" y="254508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1745360" y="2586227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3" y="0"/>
                </a:moveTo>
                <a:lnTo>
                  <a:pt x="321563" y="381762"/>
                </a:lnTo>
                <a:lnTo>
                  <a:pt x="491235" y="254508"/>
                </a:lnTo>
                <a:lnTo>
                  <a:pt x="385190" y="254508"/>
                </a:lnTo>
                <a:lnTo>
                  <a:pt x="385190" y="127254"/>
                </a:lnTo>
                <a:lnTo>
                  <a:pt x="491236" y="127254"/>
                </a:lnTo>
                <a:lnTo>
                  <a:pt x="321563" y="0"/>
                </a:lnTo>
                <a:close/>
              </a:path>
              <a:path w="576580" h="382269">
                <a:moveTo>
                  <a:pt x="321563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4"/>
                </a:lnTo>
                <a:close/>
              </a:path>
              <a:path w="576580" h="382269">
                <a:moveTo>
                  <a:pt x="491236" y="127254"/>
                </a:moveTo>
                <a:lnTo>
                  <a:pt x="385190" y="127254"/>
                </a:lnTo>
                <a:lnTo>
                  <a:pt x="385190" y="254508"/>
                </a:lnTo>
                <a:lnTo>
                  <a:pt x="491235" y="254508"/>
                </a:lnTo>
                <a:lnTo>
                  <a:pt x="576071" y="190881"/>
                </a:lnTo>
                <a:lnTo>
                  <a:pt x="491236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2772536" y="2586227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69">
                <a:moveTo>
                  <a:pt x="321563" y="0"/>
                </a:moveTo>
                <a:lnTo>
                  <a:pt x="321563" y="381762"/>
                </a:lnTo>
                <a:lnTo>
                  <a:pt x="491236" y="254508"/>
                </a:lnTo>
                <a:lnTo>
                  <a:pt x="385190" y="254508"/>
                </a:lnTo>
                <a:lnTo>
                  <a:pt x="385190" y="127254"/>
                </a:lnTo>
                <a:lnTo>
                  <a:pt x="491236" y="127254"/>
                </a:lnTo>
                <a:lnTo>
                  <a:pt x="321563" y="0"/>
                </a:lnTo>
                <a:close/>
              </a:path>
              <a:path w="576579" h="382269">
                <a:moveTo>
                  <a:pt x="321563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4"/>
                </a:lnTo>
                <a:close/>
              </a:path>
              <a:path w="576579" h="382269">
                <a:moveTo>
                  <a:pt x="491236" y="127254"/>
                </a:moveTo>
                <a:lnTo>
                  <a:pt x="385190" y="127254"/>
                </a:lnTo>
                <a:lnTo>
                  <a:pt x="385190" y="254508"/>
                </a:lnTo>
                <a:lnTo>
                  <a:pt x="491236" y="254508"/>
                </a:lnTo>
                <a:lnTo>
                  <a:pt x="576072" y="190881"/>
                </a:lnTo>
                <a:lnTo>
                  <a:pt x="491236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781050" y="3388995"/>
            <a:ext cx="382270" cy="506095"/>
          </a:xfrm>
          <a:custGeom>
            <a:avLst/>
            <a:gdLst/>
            <a:ahLst/>
            <a:cxnLst/>
            <a:rect l="l" t="t" r="r" b="b"/>
            <a:pathLst>
              <a:path w="382269" h="506095">
                <a:moveTo>
                  <a:pt x="254508" y="190880"/>
                </a:moveTo>
                <a:lnTo>
                  <a:pt x="127253" y="190880"/>
                </a:lnTo>
                <a:lnTo>
                  <a:pt x="127253" y="505967"/>
                </a:lnTo>
                <a:lnTo>
                  <a:pt x="254508" y="505967"/>
                </a:lnTo>
                <a:lnTo>
                  <a:pt x="254508" y="190880"/>
                </a:lnTo>
                <a:close/>
              </a:path>
              <a:path w="382269" h="506095">
                <a:moveTo>
                  <a:pt x="190881" y="0"/>
                </a:moveTo>
                <a:lnTo>
                  <a:pt x="0" y="254507"/>
                </a:lnTo>
                <a:lnTo>
                  <a:pt x="127253" y="254507"/>
                </a:lnTo>
                <a:lnTo>
                  <a:pt x="127253" y="190880"/>
                </a:lnTo>
                <a:lnTo>
                  <a:pt x="334041" y="190880"/>
                </a:lnTo>
                <a:lnTo>
                  <a:pt x="190881" y="0"/>
                </a:lnTo>
                <a:close/>
              </a:path>
              <a:path w="382269" h="506095">
                <a:moveTo>
                  <a:pt x="334041" y="190880"/>
                </a:moveTo>
                <a:lnTo>
                  <a:pt x="254508" y="190880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4982971" y="2450389"/>
            <a:ext cx="3315335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tions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5" dirty="0">
                <a:latin typeface="Trebuchet MS"/>
                <a:cs typeface="Trebuchet MS"/>
              </a:rPr>
              <a:t> U</a:t>
            </a:r>
            <a:r>
              <a:rPr sz="1800" spc="-365" dirty="0">
                <a:latin typeface="Trebuchet MS"/>
                <a:cs typeface="Trebuchet MS"/>
              </a:rPr>
              <a:t>P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DOWN</a:t>
            </a:r>
            <a:r>
              <a:rPr sz="1800" dirty="0">
                <a:latin typeface="Trebuchet MS"/>
                <a:cs typeface="Trebuchet MS"/>
              </a:rPr>
              <a:t>, </a:t>
            </a:r>
            <a:r>
              <a:rPr sz="1800" spc="-15" dirty="0">
                <a:latin typeface="Trebuchet MS"/>
                <a:cs typeface="Trebuchet MS"/>
              </a:rPr>
              <a:t>LEF</a:t>
            </a:r>
            <a:r>
              <a:rPr sz="1800" spc="-32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When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ar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stoch</a:t>
            </a:r>
            <a:r>
              <a:rPr sz="1800" spc="-5" dirty="0">
                <a:latin typeface="Trebuchet MS"/>
                <a:cs typeface="Trebuchet MS"/>
              </a:rPr>
              <a:t>astic: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Trebuchet MS"/>
                <a:cs typeface="Trebuchet MS"/>
              </a:rPr>
              <a:t>UP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4982971" y="4096309"/>
            <a:ext cx="401955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80%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5897371" y="4096309"/>
            <a:ext cx="1278255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UP mov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LEFT </a:t>
            </a: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1745360" y="442188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0" y="254507"/>
                </a:lnTo>
                <a:lnTo>
                  <a:pt x="385190" y="127253"/>
                </a:lnTo>
                <a:lnTo>
                  <a:pt x="491235" y="127253"/>
                </a:lnTo>
                <a:lnTo>
                  <a:pt x="321563" y="0"/>
                </a:lnTo>
                <a:close/>
              </a:path>
              <a:path w="576580" h="382270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80" h="382270">
                <a:moveTo>
                  <a:pt x="491235" y="127253"/>
                </a:moveTo>
                <a:lnTo>
                  <a:pt x="385190" y="127253"/>
                </a:lnTo>
                <a:lnTo>
                  <a:pt x="385190" y="254507"/>
                </a:lnTo>
                <a:lnTo>
                  <a:pt x="491236" y="254507"/>
                </a:lnTo>
                <a:lnTo>
                  <a:pt x="576071" y="190881"/>
                </a:lnTo>
                <a:lnTo>
                  <a:pt x="491235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2772536" y="442188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0" y="254507"/>
                </a:lnTo>
                <a:lnTo>
                  <a:pt x="385190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79" h="382270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79" h="382270">
                <a:moveTo>
                  <a:pt x="491236" y="127253"/>
                </a:moveTo>
                <a:lnTo>
                  <a:pt x="385190" y="127253"/>
                </a:lnTo>
                <a:lnTo>
                  <a:pt x="385190" y="254507"/>
                </a:lnTo>
                <a:lnTo>
                  <a:pt x="491236" y="254507"/>
                </a:lnTo>
                <a:lnTo>
                  <a:pt x="576072" y="190881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2772536" y="3507485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0" y="254507"/>
                </a:lnTo>
                <a:lnTo>
                  <a:pt x="385190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79" h="382270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79" h="382270">
                <a:moveTo>
                  <a:pt x="491236" y="127253"/>
                </a:moveTo>
                <a:lnTo>
                  <a:pt x="385190" y="127253"/>
                </a:lnTo>
                <a:lnTo>
                  <a:pt x="385190" y="254507"/>
                </a:lnTo>
                <a:lnTo>
                  <a:pt x="491236" y="254507"/>
                </a:lnTo>
                <a:lnTo>
                  <a:pt x="576072" y="190881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3860291" y="4323969"/>
            <a:ext cx="382270" cy="506095"/>
          </a:xfrm>
          <a:custGeom>
            <a:avLst/>
            <a:gdLst/>
            <a:ahLst/>
            <a:cxnLst/>
            <a:rect l="l" t="t" r="r" b="b"/>
            <a:pathLst>
              <a:path w="382270" h="506095">
                <a:moveTo>
                  <a:pt x="254508" y="190880"/>
                </a:moveTo>
                <a:lnTo>
                  <a:pt x="127254" y="190880"/>
                </a:lnTo>
                <a:lnTo>
                  <a:pt x="127254" y="505967"/>
                </a:lnTo>
                <a:lnTo>
                  <a:pt x="254508" y="505967"/>
                </a:lnTo>
                <a:lnTo>
                  <a:pt x="254508" y="190880"/>
                </a:lnTo>
                <a:close/>
              </a:path>
              <a:path w="382270" h="506095">
                <a:moveTo>
                  <a:pt x="190881" y="0"/>
                </a:moveTo>
                <a:lnTo>
                  <a:pt x="0" y="254507"/>
                </a:lnTo>
                <a:lnTo>
                  <a:pt x="127254" y="254507"/>
                </a:lnTo>
                <a:lnTo>
                  <a:pt x="127254" y="190880"/>
                </a:lnTo>
                <a:lnTo>
                  <a:pt x="334041" y="190880"/>
                </a:lnTo>
                <a:lnTo>
                  <a:pt x="190881" y="0"/>
                </a:lnTo>
                <a:close/>
              </a:path>
              <a:path w="382270" h="506095">
                <a:moveTo>
                  <a:pt x="334041" y="190880"/>
                </a:moveTo>
                <a:lnTo>
                  <a:pt x="254508" y="190880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703706" y="4425696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321564" y="0"/>
                </a:moveTo>
                <a:lnTo>
                  <a:pt x="321564" y="381761"/>
                </a:lnTo>
                <a:lnTo>
                  <a:pt x="491235" y="254507"/>
                </a:lnTo>
                <a:lnTo>
                  <a:pt x="385191" y="254507"/>
                </a:lnTo>
                <a:lnTo>
                  <a:pt x="385191" y="127253"/>
                </a:lnTo>
                <a:lnTo>
                  <a:pt x="491236" y="127253"/>
                </a:lnTo>
                <a:lnTo>
                  <a:pt x="321564" y="0"/>
                </a:lnTo>
                <a:close/>
              </a:path>
              <a:path w="576580" h="382270">
                <a:moveTo>
                  <a:pt x="321564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4" y="254507"/>
                </a:lnTo>
                <a:lnTo>
                  <a:pt x="321564" y="127253"/>
                </a:lnTo>
                <a:close/>
              </a:path>
              <a:path w="576580" h="382270">
                <a:moveTo>
                  <a:pt x="491236" y="127253"/>
                </a:moveTo>
                <a:lnTo>
                  <a:pt x="385191" y="127253"/>
                </a:lnTo>
                <a:lnTo>
                  <a:pt x="385191" y="254507"/>
                </a:lnTo>
                <a:lnTo>
                  <a:pt x="491235" y="254507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 txBox="1"/>
          <p:nvPr/>
        </p:nvSpPr>
        <p:spPr>
          <a:xfrm>
            <a:off x="3016757" y="5702363"/>
            <a:ext cx="311086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olicy: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Shor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th.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8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03440"/>
              </p:ext>
            </p:extLst>
          </p:nvPr>
        </p:nvGraphicFramePr>
        <p:xfrm>
          <a:off x="454025" y="2292921"/>
          <a:ext cx="4103687" cy="273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748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2"/>
          <p:cNvSpPr/>
          <p:nvPr/>
        </p:nvSpPr>
        <p:spPr>
          <a:xfrm>
            <a:off x="1490936" y="3216655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7827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Optimal Policy for a Stochastic World</a:t>
            </a:r>
            <a:endParaRPr lang="zh-CN" altLang="en-US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432308" y="1847913"/>
            <a:ext cx="3810635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-0.1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 ea</a:t>
            </a: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3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2656332" y="3508628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7" y="190881"/>
                </a:moveTo>
                <a:lnTo>
                  <a:pt x="127254" y="190881"/>
                </a:lnTo>
                <a:lnTo>
                  <a:pt x="127254" y="506730"/>
                </a:lnTo>
                <a:lnTo>
                  <a:pt x="254507" y="506730"/>
                </a:lnTo>
                <a:lnTo>
                  <a:pt x="254507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8"/>
                </a:lnTo>
                <a:lnTo>
                  <a:pt x="127254" y="254508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7" y="190881"/>
                </a:lnTo>
                <a:lnTo>
                  <a:pt x="254507" y="254508"/>
                </a:lnTo>
                <a:lnTo>
                  <a:pt x="381762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520065" y="2716529"/>
            <a:ext cx="577215" cy="382270"/>
          </a:xfrm>
          <a:custGeom>
            <a:avLst/>
            <a:gdLst/>
            <a:ahLst/>
            <a:cxnLst/>
            <a:rect l="l" t="t" r="r" b="b"/>
            <a:pathLst>
              <a:path w="577215" h="382269">
                <a:moveTo>
                  <a:pt x="322325" y="0"/>
                </a:moveTo>
                <a:lnTo>
                  <a:pt x="322325" y="381762"/>
                </a:lnTo>
                <a:lnTo>
                  <a:pt x="491997" y="254508"/>
                </a:lnTo>
                <a:lnTo>
                  <a:pt x="385953" y="254508"/>
                </a:lnTo>
                <a:lnTo>
                  <a:pt x="385953" y="127254"/>
                </a:lnTo>
                <a:lnTo>
                  <a:pt x="491998" y="127254"/>
                </a:lnTo>
                <a:lnTo>
                  <a:pt x="322325" y="0"/>
                </a:lnTo>
                <a:close/>
              </a:path>
              <a:path w="577215" h="382269">
                <a:moveTo>
                  <a:pt x="322325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2325" y="254508"/>
                </a:lnTo>
                <a:lnTo>
                  <a:pt x="322325" y="127254"/>
                </a:lnTo>
                <a:close/>
              </a:path>
              <a:path w="577215" h="382269">
                <a:moveTo>
                  <a:pt x="491998" y="127254"/>
                </a:moveTo>
                <a:lnTo>
                  <a:pt x="385953" y="127254"/>
                </a:lnTo>
                <a:lnTo>
                  <a:pt x="385953" y="254508"/>
                </a:lnTo>
                <a:lnTo>
                  <a:pt x="491997" y="254508"/>
                </a:lnTo>
                <a:lnTo>
                  <a:pt x="576834" y="190881"/>
                </a:lnTo>
                <a:lnTo>
                  <a:pt x="491998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597408" y="4446651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1"/>
                </a:moveTo>
                <a:lnTo>
                  <a:pt x="127254" y="190881"/>
                </a:lnTo>
                <a:lnTo>
                  <a:pt x="127254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7"/>
                </a:lnTo>
                <a:lnTo>
                  <a:pt x="127254" y="254507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7"/>
                </a:lnTo>
                <a:lnTo>
                  <a:pt x="381761" y="254507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1561719" y="2709672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1" y="254507"/>
                </a:lnTo>
                <a:lnTo>
                  <a:pt x="385191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80" h="382269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80" h="382269">
                <a:moveTo>
                  <a:pt x="491236" y="127253"/>
                </a:moveTo>
                <a:lnTo>
                  <a:pt x="385191" y="127253"/>
                </a:lnTo>
                <a:lnTo>
                  <a:pt x="385191" y="254507"/>
                </a:lnTo>
                <a:lnTo>
                  <a:pt x="491236" y="254507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3563492" y="4545329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8" y="0"/>
                </a:moveTo>
                <a:lnTo>
                  <a:pt x="0" y="190881"/>
                </a:lnTo>
                <a:lnTo>
                  <a:pt x="254508" y="381762"/>
                </a:lnTo>
                <a:lnTo>
                  <a:pt x="254508" y="254508"/>
                </a:lnTo>
                <a:lnTo>
                  <a:pt x="190881" y="254508"/>
                </a:lnTo>
                <a:lnTo>
                  <a:pt x="190881" y="127254"/>
                </a:lnTo>
                <a:lnTo>
                  <a:pt x="254508" y="127254"/>
                </a:lnTo>
                <a:lnTo>
                  <a:pt x="254508" y="0"/>
                </a:lnTo>
                <a:close/>
              </a:path>
              <a:path w="576579" h="382270">
                <a:moveTo>
                  <a:pt x="254508" y="127254"/>
                </a:moveTo>
                <a:lnTo>
                  <a:pt x="190881" y="127254"/>
                </a:lnTo>
                <a:lnTo>
                  <a:pt x="190881" y="254508"/>
                </a:lnTo>
                <a:lnTo>
                  <a:pt x="254508" y="254508"/>
                </a:lnTo>
                <a:lnTo>
                  <a:pt x="254508" y="127254"/>
                </a:lnTo>
                <a:close/>
              </a:path>
              <a:path w="576579" h="382270">
                <a:moveTo>
                  <a:pt x="576072" y="127254"/>
                </a:moveTo>
                <a:lnTo>
                  <a:pt x="254508" y="127254"/>
                </a:lnTo>
                <a:lnTo>
                  <a:pt x="254508" y="254508"/>
                </a:lnTo>
                <a:lnTo>
                  <a:pt x="576072" y="254508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2588895" y="2709672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321563" y="0"/>
                </a:moveTo>
                <a:lnTo>
                  <a:pt x="321563" y="381762"/>
                </a:lnTo>
                <a:lnTo>
                  <a:pt x="491236" y="254507"/>
                </a:lnTo>
                <a:lnTo>
                  <a:pt x="385191" y="254507"/>
                </a:lnTo>
                <a:lnTo>
                  <a:pt x="385191" y="127253"/>
                </a:lnTo>
                <a:lnTo>
                  <a:pt x="491236" y="127253"/>
                </a:lnTo>
                <a:lnTo>
                  <a:pt x="321563" y="0"/>
                </a:lnTo>
                <a:close/>
              </a:path>
              <a:path w="576580" h="382269">
                <a:moveTo>
                  <a:pt x="321563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1563" y="254507"/>
                </a:lnTo>
                <a:lnTo>
                  <a:pt x="321563" y="127253"/>
                </a:lnTo>
                <a:close/>
              </a:path>
              <a:path w="576580" h="382269">
                <a:moveTo>
                  <a:pt x="491236" y="127253"/>
                </a:moveTo>
                <a:lnTo>
                  <a:pt x="385191" y="127253"/>
                </a:lnTo>
                <a:lnTo>
                  <a:pt x="385191" y="254507"/>
                </a:lnTo>
                <a:lnTo>
                  <a:pt x="491236" y="254507"/>
                </a:lnTo>
                <a:lnTo>
                  <a:pt x="576072" y="190880"/>
                </a:lnTo>
                <a:lnTo>
                  <a:pt x="491236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597408" y="3511677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254508" y="190881"/>
                </a:moveTo>
                <a:lnTo>
                  <a:pt x="127254" y="190881"/>
                </a:lnTo>
                <a:lnTo>
                  <a:pt x="127254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69" h="506729">
                <a:moveTo>
                  <a:pt x="190881" y="0"/>
                </a:moveTo>
                <a:lnTo>
                  <a:pt x="0" y="254508"/>
                </a:lnTo>
                <a:lnTo>
                  <a:pt x="127254" y="254508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8"/>
                </a:lnTo>
                <a:lnTo>
                  <a:pt x="381761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2664714" y="4450460"/>
            <a:ext cx="382270" cy="506095"/>
          </a:xfrm>
          <a:custGeom>
            <a:avLst/>
            <a:gdLst/>
            <a:ahLst/>
            <a:cxnLst/>
            <a:rect l="l" t="t" r="r" b="b"/>
            <a:pathLst>
              <a:path w="382269" h="506095">
                <a:moveTo>
                  <a:pt x="254508" y="190881"/>
                </a:moveTo>
                <a:lnTo>
                  <a:pt x="127254" y="190881"/>
                </a:lnTo>
                <a:lnTo>
                  <a:pt x="127254" y="505968"/>
                </a:lnTo>
                <a:lnTo>
                  <a:pt x="254508" y="505968"/>
                </a:lnTo>
                <a:lnTo>
                  <a:pt x="254508" y="190881"/>
                </a:lnTo>
                <a:close/>
              </a:path>
              <a:path w="382269" h="506095">
                <a:moveTo>
                  <a:pt x="190881" y="0"/>
                </a:moveTo>
                <a:lnTo>
                  <a:pt x="0" y="254507"/>
                </a:lnTo>
                <a:lnTo>
                  <a:pt x="127254" y="254507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69" h="506095">
                <a:moveTo>
                  <a:pt x="334041" y="190881"/>
                </a:moveTo>
                <a:lnTo>
                  <a:pt x="254508" y="190881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1569338" y="4526279"/>
            <a:ext cx="577215" cy="382270"/>
          </a:xfrm>
          <a:custGeom>
            <a:avLst/>
            <a:gdLst/>
            <a:ahLst/>
            <a:cxnLst/>
            <a:rect l="l" t="t" r="r" b="b"/>
            <a:pathLst>
              <a:path w="577214" h="382270">
                <a:moveTo>
                  <a:pt x="322325" y="0"/>
                </a:moveTo>
                <a:lnTo>
                  <a:pt x="322325" y="381762"/>
                </a:lnTo>
                <a:lnTo>
                  <a:pt x="491998" y="254508"/>
                </a:lnTo>
                <a:lnTo>
                  <a:pt x="385953" y="254508"/>
                </a:lnTo>
                <a:lnTo>
                  <a:pt x="385953" y="127254"/>
                </a:lnTo>
                <a:lnTo>
                  <a:pt x="491997" y="127254"/>
                </a:lnTo>
                <a:lnTo>
                  <a:pt x="322325" y="0"/>
                </a:lnTo>
                <a:close/>
              </a:path>
              <a:path w="577214" h="382270">
                <a:moveTo>
                  <a:pt x="322325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2325" y="254508"/>
                </a:lnTo>
                <a:lnTo>
                  <a:pt x="322325" y="127254"/>
                </a:lnTo>
                <a:close/>
              </a:path>
              <a:path w="577214" h="382270">
                <a:moveTo>
                  <a:pt x="491997" y="127254"/>
                </a:moveTo>
                <a:lnTo>
                  <a:pt x="385953" y="127254"/>
                </a:lnTo>
                <a:lnTo>
                  <a:pt x="385953" y="254508"/>
                </a:lnTo>
                <a:lnTo>
                  <a:pt x="491998" y="254508"/>
                </a:lnTo>
                <a:lnTo>
                  <a:pt x="576834" y="190881"/>
                </a:lnTo>
                <a:lnTo>
                  <a:pt x="491997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7255002" y="3508628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70" h="506729">
                <a:moveTo>
                  <a:pt x="254507" y="190881"/>
                </a:moveTo>
                <a:lnTo>
                  <a:pt x="127253" y="190881"/>
                </a:lnTo>
                <a:lnTo>
                  <a:pt x="127253" y="506730"/>
                </a:lnTo>
                <a:lnTo>
                  <a:pt x="254507" y="506730"/>
                </a:lnTo>
                <a:lnTo>
                  <a:pt x="254507" y="190881"/>
                </a:lnTo>
                <a:close/>
              </a:path>
              <a:path w="382270" h="506729">
                <a:moveTo>
                  <a:pt x="190880" y="0"/>
                </a:moveTo>
                <a:lnTo>
                  <a:pt x="0" y="254508"/>
                </a:lnTo>
                <a:lnTo>
                  <a:pt x="127253" y="254508"/>
                </a:lnTo>
                <a:lnTo>
                  <a:pt x="127253" y="190881"/>
                </a:lnTo>
                <a:lnTo>
                  <a:pt x="334041" y="190881"/>
                </a:lnTo>
                <a:lnTo>
                  <a:pt x="190880" y="0"/>
                </a:lnTo>
                <a:close/>
              </a:path>
              <a:path w="382270" h="506729">
                <a:moveTo>
                  <a:pt x="334041" y="190881"/>
                </a:moveTo>
                <a:lnTo>
                  <a:pt x="254507" y="190881"/>
                </a:lnTo>
                <a:lnTo>
                  <a:pt x="254507" y="254508"/>
                </a:lnTo>
                <a:lnTo>
                  <a:pt x="381762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118734" y="2716529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69">
                <a:moveTo>
                  <a:pt x="321563" y="0"/>
                </a:moveTo>
                <a:lnTo>
                  <a:pt x="321563" y="381762"/>
                </a:lnTo>
                <a:lnTo>
                  <a:pt x="491236" y="254508"/>
                </a:lnTo>
                <a:lnTo>
                  <a:pt x="385190" y="254508"/>
                </a:lnTo>
                <a:lnTo>
                  <a:pt x="385190" y="127254"/>
                </a:lnTo>
                <a:lnTo>
                  <a:pt x="491236" y="127254"/>
                </a:lnTo>
                <a:lnTo>
                  <a:pt x="321563" y="0"/>
                </a:lnTo>
                <a:close/>
              </a:path>
              <a:path w="576579" h="382269">
                <a:moveTo>
                  <a:pt x="321563" y="127254"/>
                </a:moveTo>
                <a:lnTo>
                  <a:pt x="0" y="127254"/>
                </a:lnTo>
                <a:lnTo>
                  <a:pt x="0" y="254508"/>
                </a:lnTo>
                <a:lnTo>
                  <a:pt x="321563" y="254508"/>
                </a:lnTo>
                <a:lnTo>
                  <a:pt x="321563" y="127254"/>
                </a:lnTo>
                <a:close/>
              </a:path>
              <a:path w="576579" h="382269">
                <a:moveTo>
                  <a:pt x="491236" y="127254"/>
                </a:moveTo>
                <a:lnTo>
                  <a:pt x="385190" y="127254"/>
                </a:lnTo>
                <a:lnTo>
                  <a:pt x="385190" y="254508"/>
                </a:lnTo>
                <a:lnTo>
                  <a:pt x="491236" y="254508"/>
                </a:lnTo>
                <a:lnTo>
                  <a:pt x="576072" y="190881"/>
                </a:lnTo>
                <a:lnTo>
                  <a:pt x="491236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196078" y="4446651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70" h="506729">
                <a:moveTo>
                  <a:pt x="254508" y="190881"/>
                </a:moveTo>
                <a:lnTo>
                  <a:pt x="127254" y="190881"/>
                </a:lnTo>
                <a:lnTo>
                  <a:pt x="127254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70" h="506729">
                <a:moveTo>
                  <a:pt x="190881" y="0"/>
                </a:moveTo>
                <a:lnTo>
                  <a:pt x="0" y="254507"/>
                </a:lnTo>
                <a:lnTo>
                  <a:pt x="127254" y="254507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70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7"/>
                </a:lnTo>
                <a:lnTo>
                  <a:pt x="381762" y="254507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6159627" y="2709672"/>
            <a:ext cx="577215" cy="382270"/>
          </a:xfrm>
          <a:custGeom>
            <a:avLst/>
            <a:gdLst/>
            <a:ahLst/>
            <a:cxnLst/>
            <a:rect l="l" t="t" r="r" b="b"/>
            <a:pathLst>
              <a:path w="577215" h="382269">
                <a:moveTo>
                  <a:pt x="322325" y="0"/>
                </a:moveTo>
                <a:lnTo>
                  <a:pt x="322325" y="381762"/>
                </a:lnTo>
                <a:lnTo>
                  <a:pt x="491998" y="254507"/>
                </a:lnTo>
                <a:lnTo>
                  <a:pt x="385952" y="254507"/>
                </a:lnTo>
                <a:lnTo>
                  <a:pt x="385952" y="127253"/>
                </a:lnTo>
                <a:lnTo>
                  <a:pt x="491998" y="127253"/>
                </a:lnTo>
                <a:lnTo>
                  <a:pt x="322325" y="0"/>
                </a:lnTo>
                <a:close/>
              </a:path>
              <a:path w="577215" h="382269">
                <a:moveTo>
                  <a:pt x="322325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2325" y="254507"/>
                </a:lnTo>
                <a:lnTo>
                  <a:pt x="322325" y="127253"/>
                </a:lnTo>
                <a:close/>
              </a:path>
              <a:path w="577215" h="382269">
                <a:moveTo>
                  <a:pt x="491998" y="127253"/>
                </a:moveTo>
                <a:lnTo>
                  <a:pt x="385952" y="127253"/>
                </a:lnTo>
                <a:lnTo>
                  <a:pt x="385952" y="254507"/>
                </a:lnTo>
                <a:lnTo>
                  <a:pt x="491998" y="254507"/>
                </a:lnTo>
                <a:lnTo>
                  <a:pt x="576833" y="190880"/>
                </a:lnTo>
                <a:lnTo>
                  <a:pt x="491998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6107810" y="4545329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8" y="0"/>
                </a:moveTo>
                <a:lnTo>
                  <a:pt x="0" y="190881"/>
                </a:lnTo>
                <a:lnTo>
                  <a:pt x="254508" y="381762"/>
                </a:lnTo>
                <a:lnTo>
                  <a:pt x="254508" y="254508"/>
                </a:lnTo>
                <a:lnTo>
                  <a:pt x="190880" y="254508"/>
                </a:lnTo>
                <a:lnTo>
                  <a:pt x="190880" y="127254"/>
                </a:lnTo>
                <a:lnTo>
                  <a:pt x="254508" y="127254"/>
                </a:lnTo>
                <a:lnTo>
                  <a:pt x="254508" y="0"/>
                </a:lnTo>
                <a:close/>
              </a:path>
              <a:path w="576579" h="382270">
                <a:moveTo>
                  <a:pt x="254508" y="127254"/>
                </a:moveTo>
                <a:lnTo>
                  <a:pt x="190880" y="127254"/>
                </a:lnTo>
                <a:lnTo>
                  <a:pt x="190880" y="254508"/>
                </a:lnTo>
                <a:lnTo>
                  <a:pt x="254508" y="254508"/>
                </a:lnTo>
                <a:lnTo>
                  <a:pt x="254508" y="127254"/>
                </a:lnTo>
                <a:close/>
              </a:path>
              <a:path w="576579" h="382270">
                <a:moveTo>
                  <a:pt x="576071" y="127254"/>
                </a:moveTo>
                <a:lnTo>
                  <a:pt x="254508" y="127254"/>
                </a:lnTo>
                <a:lnTo>
                  <a:pt x="254508" y="254508"/>
                </a:lnTo>
                <a:lnTo>
                  <a:pt x="576071" y="254508"/>
                </a:lnTo>
                <a:lnTo>
                  <a:pt x="576071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7134986" y="4545329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8" y="0"/>
                </a:moveTo>
                <a:lnTo>
                  <a:pt x="0" y="190881"/>
                </a:lnTo>
                <a:lnTo>
                  <a:pt x="254508" y="381762"/>
                </a:lnTo>
                <a:lnTo>
                  <a:pt x="254508" y="254508"/>
                </a:lnTo>
                <a:lnTo>
                  <a:pt x="190881" y="254508"/>
                </a:lnTo>
                <a:lnTo>
                  <a:pt x="190881" y="127254"/>
                </a:lnTo>
                <a:lnTo>
                  <a:pt x="254508" y="127254"/>
                </a:lnTo>
                <a:lnTo>
                  <a:pt x="254508" y="0"/>
                </a:lnTo>
                <a:close/>
              </a:path>
              <a:path w="576579" h="382270">
                <a:moveTo>
                  <a:pt x="254508" y="127254"/>
                </a:moveTo>
                <a:lnTo>
                  <a:pt x="190881" y="127254"/>
                </a:lnTo>
                <a:lnTo>
                  <a:pt x="190881" y="254508"/>
                </a:lnTo>
                <a:lnTo>
                  <a:pt x="254508" y="254508"/>
                </a:lnTo>
                <a:lnTo>
                  <a:pt x="254508" y="127254"/>
                </a:lnTo>
                <a:close/>
              </a:path>
              <a:path w="576579" h="382270">
                <a:moveTo>
                  <a:pt x="576072" y="127254"/>
                </a:moveTo>
                <a:lnTo>
                  <a:pt x="254508" y="127254"/>
                </a:lnTo>
                <a:lnTo>
                  <a:pt x="254508" y="254508"/>
                </a:lnTo>
                <a:lnTo>
                  <a:pt x="576072" y="254508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8161401" y="4545329"/>
            <a:ext cx="577215" cy="382270"/>
          </a:xfrm>
          <a:custGeom>
            <a:avLst/>
            <a:gdLst/>
            <a:ahLst/>
            <a:cxnLst/>
            <a:rect l="l" t="t" r="r" b="b"/>
            <a:pathLst>
              <a:path w="577215" h="382270">
                <a:moveTo>
                  <a:pt x="254507" y="0"/>
                </a:moveTo>
                <a:lnTo>
                  <a:pt x="0" y="190881"/>
                </a:lnTo>
                <a:lnTo>
                  <a:pt x="254507" y="381762"/>
                </a:lnTo>
                <a:lnTo>
                  <a:pt x="254507" y="254508"/>
                </a:lnTo>
                <a:lnTo>
                  <a:pt x="190880" y="254508"/>
                </a:lnTo>
                <a:lnTo>
                  <a:pt x="190880" y="127254"/>
                </a:lnTo>
                <a:lnTo>
                  <a:pt x="254507" y="127254"/>
                </a:lnTo>
                <a:lnTo>
                  <a:pt x="254507" y="0"/>
                </a:lnTo>
                <a:close/>
              </a:path>
              <a:path w="577215" h="382270">
                <a:moveTo>
                  <a:pt x="254507" y="127254"/>
                </a:moveTo>
                <a:lnTo>
                  <a:pt x="190880" y="127254"/>
                </a:lnTo>
                <a:lnTo>
                  <a:pt x="190880" y="254508"/>
                </a:lnTo>
                <a:lnTo>
                  <a:pt x="254507" y="254508"/>
                </a:lnTo>
                <a:lnTo>
                  <a:pt x="254507" y="127254"/>
                </a:lnTo>
                <a:close/>
              </a:path>
              <a:path w="577215" h="382270">
                <a:moveTo>
                  <a:pt x="576833" y="127254"/>
                </a:moveTo>
                <a:lnTo>
                  <a:pt x="254507" y="127254"/>
                </a:lnTo>
                <a:lnTo>
                  <a:pt x="254507" y="254508"/>
                </a:lnTo>
                <a:lnTo>
                  <a:pt x="576833" y="254508"/>
                </a:lnTo>
                <a:lnTo>
                  <a:pt x="576833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7186803" y="2709672"/>
            <a:ext cx="577215" cy="382270"/>
          </a:xfrm>
          <a:custGeom>
            <a:avLst/>
            <a:gdLst/>
            <a:ahLst/>
            <a:cxnLst/>
            <a:rect l="l" t="t" r="r" b="b"/>
            <a:pathLst>
              <a:path w="577215" h="382269">
                <a:moveTo>
                  <a:pt x="322325" y="0"/>
                </a:moveTo>
                <a:lnTo>
                  <a:pt x="322325" y="381762"/>
                </a:lnTo>
                <a:lnTo>
                  <a:pt x="491998" y="254507"/>
                </a:lnTo>
                <a:lnTo>
                  <a:pt x="385952" y="254507"/>
                </a:lnTo>
                <a:lnTo>
                  <a:pt x="385952" y="127253"/>
                </a:lnTo>
                <a:lnTo>
                  <a:pt x="491998" y="127253"/>
                </a:lnTo>
                <a:lnTo>
                  <a:pt x="322325" y="0"/>
                </a:lnTo>
                <a:close/>
              </a:path>
              <a:path w="577215" h="382269">
                <a:moveTo>
                  <a:pt x="322325" y="127253"/>
                </a:moveTo>
                <a:lnTo>
                  <a:pt x="0" y="127253"/>
                </a:lnTo>
                <a:lnTo>
                  <a:pt x="0" y="254507"/>
                </a:lnTo>
                <a:lnTo>
                  <a:pt x="322325" y="254507"/>
                </a:lnTo>
                <a:lnTo>
                  <a:pt x="322325" y="127253"/>
                </a:lnTo>
                <a:close/>
              </a:path>
              <a:path w="577215" h="382269">
                <a:moveTo>
                  <a:pt x="491998" y="127253"/>
                </a:moveTo>
                <a:lnTo>
                  <a:pt x="385952" y="127253"/>
                </a:lnTo>
                <a:lnTo>
                  <a:pt x="385952" y="254507"/>
                </a:lnTo>
                <a:lnTo>
                  <a:pt x="491998" y="254507"/>
                </a:lnTo>
                <a:lnTo>
                  <a:pt x="576833" y="190880"/>
                </a:lnTo>
                <a:lnTo>
                  <a:pt x="491998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5196078" y="3511677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70" h="506729">
                <a:moveTo>
                  <a:pt x="254508" y="190881"/>
                </a:moveTo>
                <a:lnTo>
                  <a:pt x="127254" y="190881"/>
                </a:lnTo>
                <a:lnTo>
                  <a:pt x="127254" y="506730"/>
                </a:lnTo>
                <a:lnTo>
                  <a:pt x="254508" y="506730"/>
                </a:lnTo>
                <a:lnTo>
                  <a:pt x="254508" y="190881"/>
                </a:lnTo>
                <a:close/>
              </a:path>
              <a:path w="382270" h="506729">
                <a:moveTo>
                  <a:pt x="190881" y="0"/>
                </a:moveTo>
                <a:lnTo>
                  <a:pt x="0" y="254508"/>
                </a:lnTo>
                <a:lnTo>
                  <a:pt x="127254" y="254508"/>
                </a:lnTo>
                <a:lnTo>
                  <a:pt x="127254" y="190881"/>
                </a:lnTo>
                <a:lnTo>
                  <a:pt x="334041" y="190881"/>
                </a:lnTo>
                <a:lnTo>
                  <a:pt x="190881" y="0"/>
                </a:lnTo>
                <a:close/>
              </a:path>
              <a:path w="382270" h="506729">
                <a:moveTo>
                  <a:pt x="334041" y="190881"/>
                </a:moveTo>
                <a:lnTo>
                  <a:pt x="254508" y="190881"/>
                </a:lnTo>
                <a:lnTo>
                  <a:pt x="254508" y="254508"/>
                </a:lnTo>
                <a:lnTo>
                  <a:pt x="381762" y="254508"/>
                </a:lnTo>
                <a:lnTo>
                  <a:pt x="334041" y="190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/>
          <p:cNvSpPr txBox="1"/>
          <p:nvPr/>
        </p:nvSpPr>
        <p:spPr>
          <a:xfrm>
            <a:off x="4953000" y="1847913"/>
            <a:ext cx="399161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-0.04</a:t>
            </a:r>
            <a:r>
              <a:rPr sz="2800" b="1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st</a:t>
            </a:r>
            <a:r>
              <a:rPr sz="2800" dirty="0">
                <a:latin typeface="Calibri"/>
                <a:cs typeface="Calibri"/>
              </a:rPr>
              <a:t>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6"/>
          <p:cNvSpPr txBox="1"/>
          <p:nvPr/>
        </p:nvSpPr>
        <p:spPr>
          <a:xfrm>
            <a:off x="6103111" y="5451411"/>
            <a:ext cx="166243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2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2800" spc="-3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7"/>
          <p:cNvSpPr txBox="1"/>
          <p:nvPr/>
        </p:nvSpPr>
        <p:spPr>
          <a:xfrm>
            <a:off x="1414780" y="5451411"/>
            <a:ext cx="184531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Mo</a:t>
            </a:r>
            <a:r>
              <a:rPr sz="2800" spc="-4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2800" spc="-4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2800" spc="-25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26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20977"/>
              </p:ext>
            </p:extLst>
          </p:nvPr>
        </p:nvGraphicFramePr>
        <p:xfrm>
          <a:off x="270675" y="2416238"/>
          <a:ext cx="4103649" cy="273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749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20619"/>
              </p:ext>
            </p:extLst>
          </p:nvPr>
        </p:nvGraphicFramePr>
        <p:xfrm>
          <a:off x="4868862" y="2416238"/>
          <a:ext cx="4103624" cy="273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749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"/>
          <p:cNvSpPr/>
          <p:nvPr/>
        </p:nvSpPr>
        <p:spPr>
          <a:xfrm>
            <a:off x="1299885" y="3336670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/>
          <p:cNvSpPr/>
          <p:nvPr/>
        </p:nvSpPr>
        <p:spPr>
          <a:xfrm>
            <a:off x="5882385" y="3324097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1248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Optimal Policy for a Stochastic World</a:t>
            </a:r>
            <a:endParaRPr lang="zh-CN" altLang="en-US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990851" y="1531640"/>
            <a:ext cx="52031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85" dirty="0">
                <a:latin typeface="Calibri"/>
                <a:cs typeface="Calibri"/>
              </a:rPr>
              <a:t>R</a:t>
            </a:r>
            <a:r>
              <a:rPr sz="3600" spc="-40" dirty="0">
                <a:latin typeface="Calibri"/>
                <a:cs typeface="Calibri"/>
              </a:rPr>
              <a:t>e</a:t>
            </a:r>
            <a:r>
              <a:rPr sz="3600" spc="-75" dirty="0">
                <a:latin typeface="Calibri"/>
                <a:cs typeface="Calibri"/>
              </a:rPr>
              <a:t>w</a:t>
            </a:r>
            <a:r>
              <a:rPr sz="3600" spc="-20" dirty="0">
                <a:latin typeface="Calibri"/>
                <a:cs typeface="Calibri"/>
              </a:rPr>
              <a:t>a</a:t>
            </a:r>
            <a:r>
              <a:rPr sz="3600" spc="-70" dirty="0">
                <a:latin typeface="Calibri"/>
                <a:cs typeface="Calibri"/>
              </a:rPr>
              <a:t>r</a:t>
            </a:r>
            <a:r>
              <a:rPr sz="3600" spc="-25" dirty="0">
                <a:latin typeface="Calibri"/>
                <a:cs typeface="Calibri"/>
              </a:rPr>
              <a:t>d</a:t>
            </a:r>
            <a:r>
              <a:rPr sz="3600" spc="-10" dirty="0">
                <a:latin typeface="Calibri"/>
                <a:cs typeface="Calibri"/>
              </a:rPr>
              <a:t>: </a:t>
            </a:r>
            <a:r>
              <a:rPr sz="3600" b="1" spc="-25" dirty="0">
                <a:solidFill>
                  <a:srgbClr val="C00000"/>
                </a:solidFill>
                <a:latin typeface="Calibri"/>
                <a:cs typeface="Calibri"/>
              </a:rPr>
              <a:t>+0.0</a:t>
            </a:r>
            <a:r>
              <a:rPr sz="3600" b="1" spc="-2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latin typeface="Calibri"/>
                <a:cs typeface="Calibri"/>
              </a:rPr>
              <a:t>f</a:t>
            </a:r>
            <a:r>
              <a:rPr sz="3600" spc="-25" dirty="0">
                <a:latin typeface="Calibri"/>
                <a:cs typeface="Calibri"/>
              </a:rPr>
              <a:t>o</a:t>
            </a:r>
            <a:r>
              <a:rPr sz="3600" spc="-1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each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45" dirty="0">
                <a:latin typeface="Calibri"/>
                <a:cs typeface="Calibri"/>
              </a:rPr>
              <a:t>s</a:t>
            </a:r>
            <a:r>
              <a:rPr sz="3600" spc="-55" dirty="0">
                <a:latin typeface="Calibri"/>
                <a:cs typeface="Calibri"/>
              </a:rPr>
              <a:t>t</a:t>
            </a:r>
            <a:r>
              <a:rPr sz="3600" spc="-20" dirty="0">
                <a:latin typeface="Calibri"/>
                <a:cs typeface="Calibri"/>
              </a:rPr>
              <a:t>ep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2971" y="2450389"/>
            <a:ext cx="3315335" cy="1351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tions</a:t>
            </a:r>
            <a:r>
              <a:rPr sz="1800" dirty="0">
                <a:latin typeface="Trebuchet MS"/>
                <a:cs typeface="Trebuchet MS"/>
              </a:rPr>
              <a:t>:</a:t>
            </a:r>
            <a:r>
              <a:rPr sz="1800" spc="-5" dirty="0">
                <a:latin typeface="Trebuchet MS"/>
                <a:cs typeface="Trebuchet MS"/>
              </a:rPr>
              <a:t> U</a:t>
            </a:r>
            <a:r>
              <a:rPr sz="1800" spc="-365" dirty="0">
                <a:latin typeface="Trebuchet MS"/>
                <a:cs typeface="Trebuchet MS"/>
              </a:rPr>
              <a:t>P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DOWN</a:t>
            </a:r>
            <a:r>
              <a:rPr sz="1800" dirty="0">
                <a:latin typeface="Trebuchet MS"/>
                <a:cs typeface="Trebuchet MS"/>
              </a:rPr>
              <a:t>, </a:t>
            </a:r>
            <a:r>
              <a:rPr sz="1800" spc="-15" dirty="0">
                <a:latin typeface="Trebuchet MS"/>
                <a:cs typeface="Trebuchet MS"/>
              </a:rPr>
              <a:t>LEF</a:t>
            </a:r>
            <a:r>
              <a:rPr sz="1800" spc="-320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,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When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c</a:t>
            </a:r>
            <a:r>
              <a:rPr sz="1800" spc="-5" dirty="0">
                <a:latin typeface="Trebuchet MS"/>
                <a:cs typeface="Trebuchet MS"/>
              </a:rPr>
              <a:t>tion</a:t>
            </a:r>
            <a:r>
              <a:rPr sz="1800" dirty="0">
                <a:latin typeface="Trebuchet MS"/>
                <a:cs typeface="Trebuchet MS"/>
              </a:rPr>
              <a:t>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ar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stoch</a:t>
            </a:r>
            <a:r>
              <a:rPr sz="1800" spc="-5" dirty="0">
                <a:latin typeface="Trebuchet MS"/>
                <a:cs typeface="Trebuchet MS"/>
              </a:rPr>
              <a:t>astic: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Trebuchet MS"/>
                <a:cs typeface="Trebuchet MS"/>
              </a:rPr>
              <a:t>UP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2971" y="4096309"/>
            <a:ext cx="401955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80%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10%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7371" y="4096309"/>
            <a:ext cx="1278255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UP mov</a:t>
            </a:r>
            <a:r>
              <a:rPr sz="18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LEFT </a:t>
            </a:r>
            <a:r>
              <a:rPr sz="1800" spc="-20" dirty="0">
                <a:latin typeface="Trebuchet MS"/>
                <a:cs typeface="Trebuchet MS"/>
              </a:rPr>
              <a:t>mov</a:t>
            </a:r>
            <a:r>
              <a:rPr sz="1800" spc="-10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RIGHT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1716" y="5702363"/>
            <a:ext cx="302133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0" dirty="0">
                <a:latin typeface="Calibri"/>
                <a:cs typeface="Calibri"/>
              </a:rPr>
              <a:t>P</a:t>
            </a:r>
            <a:r>
              <a:rPr sz="2800" b="1" dirty="0">
                <a:latin typeface="Calibri"/>
                <a:cs typeface="Calibri"/>
              </a:rPr>
              <a:t>olicy: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Lon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t </a:t>
            </a:r>
            <a:r>
              <a:rPr sz="2800" spc="-5" dirty="0">
                <a:latin typeface="Calibri"/>
                <a:cs typeface="Calibri"/>
              </a:rPr>
              <a:t>p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th.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2762630" y="449503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7" y="0"/>
                </a:moveTo>
                <a:lnTo>
                  <a:pt x="0" y="190881"/>
                </a:lnTo>
                <a:lnTo>
                  <a:pt x="254507" y="381762"/>
                </a:lnTo>
                <a:lnTo>
                  <a:pt x="254507" y="254507"/>
                </a:lnTo>
                <a:lnTo>
                  <a:pt x="190881" y="254507"/>
                </a:lnTo>
                <a:lnTo>
                  <a:pt x="190881" y="127254"/>
                </a:lnTo>
                <a:lnTo>
                  <a:pt x="254507" y="127254"/>
                </a:lnTo>
                <a:lnTo>
                  <a:pt x="254507" y="0"/>
                </a:lnTo>
                <a:close/>
              </a:path>
              <a:path w="576579" h="382270">
                <a:moveTo>
                  <a:pt x="254507" y="127254"/>
                </a:moveTo>
                <a:lnTo>
                  <a:pt x="190881" y="127254"/>
                </a:lnTo>
                <a:lnTo>
                  <a:pt x="190881" y="254507"/>
                </a:lnTo>
                <a:lnTo>
                  <a:pt x="254507" y="254507"/>
                </a:lnTo>
                <a:lnTo>
                  <a:pt x="254507" y="127254"/>
                </a:lnTo>
                <a:close/>
              </a:path>
              <a:path w="576579" h="382270">
                <a:moveTo>
                  <a:pt x="576071" y="127254"/>
                </a:moveTo>
                <a:lnTo>
                  <a:pt x="254507" y="127254"/>
                </a:lnTo>
                <a:lnTo>
                  <a:pt x="254507" y="254507"/>
                </a:lnTo>
                <a:lnTo>
                  <a:pt x="576071" y="254507"/>
                </a:lnTo>
                <a:lnTo>
                  <a:pt x="576071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3877055" y="4394834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70" h="506729">
                <a:moveTo>
                  <a:pt x="127254" y="252221"/>
                </a:moveTo>
                <a:lnTo>
                  <a:pt x="0" y="252221"/>
                </a:lnTo>
                <a:lnTo>
                  <a:pt x="190881" y="506729"/>
                </a:lnTo>
                <a:lnTo>
                  <a:pt x="334041" y="315848"/>
                </a:lnTo>
                <a:lnTo>
                  <a:pt x="127254" y="315848"/>
                </a:lnTo>
                <a:lnTo>
                  <a:pt x="127254" y="252221"/>
                </a:lnTo>
                <a:close/>
              </a:path>
              <a:path w="382270" h="506729">
                <a:moveTo>
                  <a:pt x="254508" y="0"/>
                </a:moveTo>
                <a:lnTo>
                  <a:pt x="127254" y="0"/>
                </a:lnTo>
                <a:lnTo>
                  <a:pt x="127254" y="315848"/>
                </a:lnTo>
                <a:lnTo>
                  <a:pt x="254508" y="315848"/>
                </a:lnTo>
                <a:lnTo>
                  <a:pt x="254508" y="0"/>
                </a:lnTo>
                <a:close/>
              </a:path>
              <a:path w="382270" h="506729">
                <a:moveTo>
                  <a:pt x="381762" y="252221"/>
                </a:moveTo>
                <a:lnTo>
                  <a:pt x="254508" y="252221"/>
                </a:lnTo>
                <a:lnTo>
                  <a:pt x="254508" y="315848"/>
                </a:lnTo>
                <a:lnTo>
                  <a:pt x="334041" y="315848"/>
                </a:lnTo>
                <a:lnTo>
                  <a:pt x="381762" y="252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2772536" y="355777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70">
                <a:moveTo>
                  <a:pt x="254507" y="0"/>
                </a:moveTo>
                <a:lnTo>
                  <a:pt x="0" y="190881"/>
                </a:lnTo>
                <a:lnTo>
                  <a:pt x="254507" y="381762"/>
                </a:lnTo>
                <a:lnTo>
                  <a:pt x="254507" y="254508"/>
                </a:lnTo>
                <a:lnTo>
                  <a:pt x="190881" y="254508"/>
                </a:lnTo>
                <a:lnTo>
                  <a:pt x="190881" y="127254"/>
                </a:lnTo>
                <a:lnTo>
                  <a:pt x="254507" y="127254"/>
                </a:lnTo>
                <a:lnTo>
                  <a:pt x="254507" y="0"/>
                </a:lnTo>
                <a:close/>
              </a:path>
              <a:path w="576579" h="382270">
                <a:moveTo>
                  <a:pt x="254507" y="127254"/>
                </a:moveTo>
                <a:lnTo>
                  <a:pt x="190881" y="127254"/>
                </a:lnTo>
                <a:lnTo>
                  <a:pt x="190881" y="254508"/>
                </a:lnTo>
                <a:lnTo>
                  <a:pt x="254507" y="254508"/>
                </a:lnTo>
                <a:lnTo>
                  <a:pt x="254507" y="127254"/>
                </a:lnTo>
                <a:close/>
              </a:path>
              <a:path w="576579" h="382270">
                <a:moveTo>
                  <a:pt x="576072" y="127254"/>
                </a:moveTo>
                <a:lnTo>
                  <a:pt x="254507" y="127254"/>
                </a:lnTo>
                <a:lnTo>
                  <a:pt x="254507" y="254508"/>
                </a:lnTo>
                <a:lnTo>
                  <a:pt x="576072" y="254508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2772536" y="266623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79" h="382269">
                <a:moveTo>
                  <a:pt x="254507" y="0"/>
                </a:moveTo>
                <a:lnTo>
                  <a:pt x="0" y="190881"/>
                </a:lnTo>
                <a:lnTo>
                  <a:pt x="254507" y="381762"/>
                </a:lnTo>
                <a:lnTo>
                  <a:pt x="254507" y="254508"/>
                </a:lnTo>
                <a:lnTo>
                  <a:pt x="190881" y="254508"/>
                </a:lnTo>
                <a:lnTo>
                  <a:pt x="190881" y="127253"/>
                </a:lnTo>
                <a:lnTo>
                  <a:pt x="254507" y="127253"/>
                </a:lnTo>
                <a:lnTo>
                  <a:pt x="254507" y="0"/>
                </a:lnTo>
                <a:close/>
              </a:path>
              <a:path w="576579" h="382269">
                <a:moveTo>
                  <a:pt x="254507" y="127253"/>
                </a:moveTo>
                <a:lnTo>
                  <a:pt x="190881" y="127253"/>
                </a:lnTo>
                <a:lnTo>
                  <a:pt x="190881" y="254508"/>
                </a:lnTo>
                <a:lnTo>
                  <a:pt x="254507" y="254508"/>
                </a:lnTo>
                <a:lnTo>
                  <a:pt x="254507" y="127253"/>
                </a:lnTo>
                <a:close/>
              </a:path>
              <a:path w="576579" h="382269">
                <a:moveTo>
                  <a:pt x="576072" y="127253"/>
                </a:moveTo>
                <a:lnTo>
                  <a:pt x="254507" y="127253"/>
                </a:lnTo>
                <a:lnTo>
                  <a:pt x="254507" y="254508"/>
                </a:lnTo>
                <a:lnTo>
                  <a:pt x="576072" y="254508"/>
                </a:lnTo>
                <a:lnTo>
                  <a:pt x="576072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1692782" y="2675382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69">
                <a:moveTo>
                  <a:pt x="254508" y="0"/>
                </a:moveTo>
                <a:lnTo>
                  <a:pt x="0" y="190880"/>
                </a:lnTo>
                <a:lnTo>
                  <a:pt x="254508" y="381762"/>
                </a:lnTo>
                <a:lnTo>
                  <a:pt x="254508" y="254507"/>
                </a:lnTo>
                <a:lnTo>
                  <a:pt x="190881" y="254507"/>
                </a:lnTo>
                <a:lnTo>
                  <a:pt x="190881" y="127253"/>
                </a:lnTo>
                <a:lnTo>
                  <a:pt x="254508" y="127253"/>
                </a:lnTo>
                <a:lnTo>
                  <a:pt x="254508" y="0"/>
                </a:lnTo>
                <a:close/>
              </a:path>
              <a:path w="576580" h="382269">
                <a:moveTo>
                  <a:pt x="254508" y="127253"/>
                </a:moveTo>
                <a:lnTo>
                  <a:pt x="190881" y="127253"/>
                </a:lnTo>
                <a:lnTo>
                  <a:pt x="190881" y="254507"/>
                </a:lnTo>
                <a:lnTo>
                  <a:pt x="254508" y="254507"/>
                </a:lnTo>
                <a:lnTo>
                  <a:pt x="254508" y="127253"/>
                </a:lnTo>
                <a:close/>
              </a:path>
              <a:path w="576580" h="382269">
                <a:moveTo>
                  <a:pt x="576072" y="127253"/>
                </a:moveTo>
                <a:lnTo>
                  <a:pt x="254508" y="127253"/>
                </a:lnTo>
                <a:lnTo>
                  <a:pt x="254508" y="254507"/>
                </a:lnTo>
                <a:lnTo>
                  <a:pt x="576072" y="254507"/>
                </a:lnTo>
                <a:lnTo>
                  <a:pt x="576072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/>
          <p:cNvSpPr/>
          <p:nvPr/>
        </p:nvSpPr>
        <p:spPr>
          <a:xfrm>
            <a:off x="781050" y="2596514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30">
                <a:moveTo>
                  <a:pt x="127253" y="252222"/>
                </a:moveTo>
                <a:lnTo>
                  <a:pt x="0" y="252222"/>
                </a:lnTo>
                <a:lnTo>
                  <a:pt x="190881" y="506730"/>
                </a:lnTo>
                <a:lnTo>
                  <a:pt x="334041" y="315849"/>
                </a:lnTo>
                <a:lnTo>
                  <a:pt x="127253" y="315849"/>
                </a:lnTo>
                <a:lnTo>
                  <a:pt x="127253" y="252222"/>
                </a:lnTo>
                <a:close/>
              </a:path>
              <a:path w="382269" h="506730">
                <a:moveTo>
                  <a:pt x="254508" y="0"/>
                </a:moveTo>
                <a:lnTo>
                  <a:pt x="127253" y="0"/>
                </a:lnTo>
                <a:lnTo>
                  <a:pt x="127253" y="315849"/>
                </a:lnTo>
                <a:lnTo>
                  <a:pt x="254508" y="315849"/>
                </a:lnTo>
                <a:lnTo>
                  <a:pt x="254508" y="0"/>
                </a:lnTo>
                <a:close/>
              </a:path>
              <a:path w="382269" h="506730">
                <a:moveTo>
                  <a:pt x="381762" y="252222"/>
                </a:moveTo>
                <a:lnTo>
                  <a:pt x="254508" y="252222"/>
                </a:lnTo>
                <a:lnTo>
                  <a:pt x="254508" y="315849"/>
                </a:lnTo>
                <a:lnTo>
                  <a:pt x="334041" y="315849"/>
                </a:lnTo>
                <a:lnTo>
                  <a:pt x="381762" y="252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781050" y="3529965"/>
            <a:ext cx="382270" cy="506730"/>
          </a:xfrm>
          <a:custGeom>
            <a:avLst/>
            <a:gdLst/>
            <a:ahLst/>
            <a:cxnLst/>
            <a:rect l="l" t="t" r="r" b="b"/>
            <a:pathLst>
              <a:path w="382269" h="506729">
                <a:moveTo>
                  <a:pt x="127253" y="252222"/>
                </a:moveTo>
                <a:lnTo>
                  <a:pt x="0" y="252222"/>
                </a:lnTo>
                <a:lnTo>
                  <a:pt x="190881" y="506730"/>
                </a:lnTo>
                <a:lnTo>
                  <a:pt x="334041" y="315849"/>
                </a:lnTo>
                <a:lnTo>
                  <a:pt x="127253" y="315849"/>
                </a:lnTo>
                <a:lnTo>
                  <a:pt x="127253" y="252222"/>
                </a:lnTo>
                <a:close/>
              </a:path>
              <a:path w="382269" h="506729">
                <a:moveTo>
                  <a:pt x="254508" y="0"/>
                </a:moveTo>
                <a:lnTo>
                  <a:pt x="127253" y="0"/>
                </a:lnTo>
                <a:lnTo>
                  <a:pt x="127253" y="315849"/>
                </a:lnTo>
                <a:lnTo>
                  <a:pt x="254508" y="315849"/>
                </a:lnTo>
                <a:lnTo>
                  <a:pt x="254508" y="0"/>
                </a:lnTo>
                <a:close/>
              </a:path>
              <a:path w="382269" h="506729">
                <a:moveTo>
                  <a:pt x="381762" y="252222"/>
                </a:moveTo>
                <a:lnTo>
                  <a:pt x="254508" y="252222"/>
                </a:lnTo>
                <a:lnTo>
                  <a:pt x="254508" y="315849"/>
                </a:lnTo>
                <a:lnTo>
                  <a:pt x="334041" y="315849"/>
                </a:lnTo>
                <a:lnTo>
                  <a:pt x="381762" y="252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1692782" y="449503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254508" y="0"/>
                </a:moveTo>
                <a:lnTo>
                  <a:pt x="0" y="190881"/>
                </a:lnTo>
                <a:lnTo>
                  <a:pt x="254508" y="381762"/>
                </a:lnTo>
                <a:lnTo>
                  <a:pt x="254508" y="254507"/>
                </a:lnTo>
                <a:lnTo>
                  <a:pt x="190881" y="254507"/>
                </a:lnTo>
                <a:lnTo>
                  <a:pt x="190881" y="127254"/>
                </a:lnTo>
                <a:lnTo>
                  <a:pt x="254508" y="127254"/>
                </a:lnTo>
                <a:lnTo>
                  <a:pt x="254508" y="0"/>
                </a:lnTo>
                <a:close/>
              </a:path>
              <a:path w="576580" h="382270">
                <a:moveTo>
                  <a:pt x="254508" y="127254"/>
                </a:moveTo>
                <a:lnTo>
                  <a:pt x="190881" y="127254"/>
                </a:lnTo>
                <a:lnTo>
                  <a:pt x="190881" y="254507"/>
                </a:lnTo>
                <a:lnTo>
                  <a:pt x="254508" y="254507"/>
                </a:lnTo>
                <a:lnTo>
                  <a:pt x="254508" y="127254"/>
                </a:lnTo>
                <a:close/>
              </a:path>
              <a:path w="576580" h="382270">
                <a:moveTo>
                  <a:pt x="576072" y="127254"/>
                </a:moveTo>
                <a:lnTo>
                  <a:pt x="254508" y="127254"/>
                </a:lnTo>
                <a:lnTo>
                  <a:pt x="254508" y="254507"/>
                </a:lnTo>
                <a:lnTo>
                  <a:pt x="576072" y="254507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/>
          <p:nvPr/>
        </p:nvSpPr>
        <p:spPr>
          <a:xfrm>
            <a:off x="683133" y="4495038"/>
            <a:ext cx="576580" cy="382270"/>
          </a:xfrm>
          <a:custGeom>
            <a:avLst/>
            <a:gdLst/>
            <a:ahLst/>
            <a:cxnLst/>
            <a:rect l="l" t="t" r="r" b="b"/>
            <a:pathLst>
              <a:path w="576580" h="382270">
                <a:moveTo>
                  <a:pt x="254508" y="0"/>
                </a:moveTo>
                <a:lnTo>
                  <a:pt x="0" y="190881"/>
                </a:lnTo>
                <a:lnTo>
                  <a:pt x="254508" y="381762"/>
                </a:lnTo>
                <a:lnTo>
                  <a:pt x="254508" y="254507"/>
                </a:lnTo>
                <a:lnTo>
                  <a:pt x="190880" y="254507"/>
                </a:lnTo>
                <a:lnTo>
                  <a:pt x="190880" y="127254"/>
                </a:lnTo>
                <a:lnTo>
                  <a:pt x="254508" y="127254"/>
                </a:lnTo>
                <a:lnTo>
                  <a:pt x="254508" y="0"/>
                </a:lnTo>
                <a:close/>
              </a:path>
              <a:path w="576580" h="382270">
                <a:moveTo>
                  <a:pt x="254508" y="127254"/>
                </a:moveTo>
                <a:lnTo>
                  <a:pt x="190880" y="127254"/>
                </a:lnTo>
                <a:lnTo>
                  <a:pt x="190880" y="254507"/>
                </a:lnTo>
                <a:lnTo>
                  <a:pt x="254508" y="254507"/>
                </a:lnTo>
                <a:lnTo>
                  <a:pt x="254508" y="127254"/>
                </a:lnTo>
                <a:close/>
              </a:path>
              <a:path w="576580" h="382270">
                <a:moveTo>
                  <a:pt x="576072" y="127254"/>
                </a:moveTo>
                <a:lnTo>
                  <a:pt x="254508" y="127254"/>
                </a:lnTo>
                <a:lnTo>
                  <a:pt x="254508" y="254507"/>
                </a:lnTo>
                <a:lnTo>
                  <a:pt x="576072" y="254507"/>
                </a:lnTo>
                <a:lnTo>
                  <a:pt x="576072" y="1272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27536"/>
              </p:ext>
            </p:extLst>
          </p:nvPr>
        </p:nvGraphicFramePr>
        <p:xfrm>
          <a:off x="454025" y="2365946"/>
          <a:ext cx="4103687" cy="273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5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</a:pP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+1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2748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800" dirty="0">
                          <a:solidFill>
                            <a:srgbClr val="0066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2"/>
          <p:cNvSpPr/>
          <p:nvPr/>
        </p:nvSpPr>
        <p:spPr>
          <a:xfrm>
            <a:off x="1488819" y="3292348"/>
            <a:ext cx="1027430" cy="913130"/>
          </a:xfrm>
          <a:custGeom>
            <a:avLst/>
            <a:gdLst/>
            <a:ahLst/>
            <a:cxnLst/>
            <a:rect l="l" t="t" r="r" b="b"/>
            <a:pathLst>
              <a:path w="1027430" h="913130">
                <a:moveTo>
                  <a:pt x="0" y="912812"/>
                </a:moveTo>
                <a:lnTo>
                  <a:pt x="1027112" y="912812"/>
                </a:lnTo>
                <a:lnTo>
                  <a:pt x="1027112" y="0"/>
                </a:lnTo>
                <a:lnTo>
                  <a:pt x="0" y="0"/>
                </a:lnTo>
                <a:lnTo>
                  <a:pt x="0" y="912812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9798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Lessons from Robot in Room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Environment model has big impact on optimal policy</a:t>
            </a:r>
          </a:p>
          <a:p>
            <a:r>
              <a:rPr lang="en-US" altLang="zh-CN" sz="2000" dirty="0"/>
              <a:t>Reward structure has big impact on optimal policy</a:t>
            </a:r>
          </a:p>
          <a:p>
            <a:endParaRPr lang="zh-CN" altLang="en-US" sz="2400" dirty="0"/>
          </a:p>
        </p:txBody>
      </p:sp>
      <p:sp>
        <p:nvSpPr>
          <p:cNvPr id="4" name="object 5"/>
          <p:cNvSpPr/>
          <p:nvPr/>
        </p:nvSpPr>
        <p:spPr>
          <a:xfrm>
            <a:off x="1547664" y="2204864"/>
            <a:ext cx="5973318" cy="3841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2532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97" y="2995769"/>
            <a:ext cx="1063816" cy="10813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– Actor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400" dirty="0"/>
              <a:t>Actor is a Neural Network</a:t>
            </a:r>
          </a:p>
          <a:p>
            <a:pPr lvl="1"/>
            <a:r>
              <a:rPr lang="en-US" altLang="zh-TW" sz="2200" dirty="0"/>
              <a:t>Input : the observation of machine represented as a vector or a matrix</a:t>
            </a:r>
          </a:p>
          <a:p>
            <a:pPr lvl="1"/>
            <a:r>
              <a:rPr lang="en-US" altLang="zh-TW" sz="2200" dirty="0"/>
              <a:t>Output : each action corresponds to a neuron in output layer</a:t>
            </a:r>
          </a:p>
          <a:p>
            <a:pPr lvl="2"/>
            <a:endParaRPr lang="zh-TW" altLang="en-US" dirty="0"/>
          </a:p>
        </p:txBody>
      </p:sp>
      <p:sp>
        <p:nvSpPr>
          <p:cNvPr id="5" name="Shape 226"/>
          <p:cNvSpPr/>
          <p:nvPr/>
        </p:nvSpPr>
        <p:spPr>
          <a:xfrm>
            <a:off x="4703601" y="4053382"/>
            <a:ext cx="312049" cy="15052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38"/>
          <p:cNvSpPr/>
          <p:nvPr/>
        </p:nvSpPr>
        <p:spPr>
          <a:xfrm>
            <a:off x="4732244" y="4145693"/>
            <a:ext cx="247823" cy="24782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239"/>
          <p:cNvSpPr/>
          <p:nvPr/>
        </p:nvSpPr>
        <p:spPr>
          <a:xfrm>
            <a:off x="4739040" y="4476045"/>
            <a:ext cx="247030" cy="247030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40"/>
          <p:cNvSpPr/>
          <p:nvPr/>
        </p:nvSpPr>
        <p:spPr>
          <a:xfrm>
            <a:off x="4749108" y="5246223"/>
            <a:ext cx="242473" cy="242473"/>
          </a:xfrm>
          <a:prstGeom prst="ellipse">
            <a:avLst/>
          </a:prstGeom>
          <a:gradFill>
            <a:gsLst>
              <a:gs pos="0">
                <a:srgbClr val="FFE379"/>
              </a:gs>
              <a:gs pos="35000">
                <a:srgbClr val="FFEBA2"/>
              </a:gs>
              <a:gs pos="100000">
                <a:srgbClr val="FFF5D9"/>
              </a:gs>
            </a:gsLst>
            <a:lin ang="16200038" scaled="0"/>
          </a:gradFill>
          <a:ln w="9525" cap="flat" cmpd="sng">
            <a:solidFill>
              <a:srgbClr val="F3B1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241"/>
          <p:cNvSpPr txBox="1"/>
          <p:nvPr/>
        </p:nvSpPr>
        <p:spPr>
          <a:xfrm rot="5400000">
            <a:off x="4730941" y="4838998"/>
            <a:ext cx="579899" cy="394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10" name="向左箭號 112"/>
          <p:cNvSpPr/>
          <p:nvPr/>
        </p:nvSpPr>
        <p:spPr>
          <a:xfrm flipH="1">
            <a:off x="4304820" y="463684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3761595" y="4478830"/>
            <a:ext cx="72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…</a:t>
            </a:r>
            <a:endParaRPr lang="zh-TW" altLang="en-US" sz="2000" dirty="0"/>
          </a:p>
        </p:txBody>
      </p:sp>
      <p:sp>
        <p:nvSpPr>
          <p:cNvPr id="12" name="Shape 226"/>
          <p:cNvSpPr/>
          <p:nvPr/>
        </p:nvSpPr>
        <p:spPr>
          <a:xfrm>
            <a:off x="3627992" y="414569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229"/>
          <p:cNvCxnSpPr/>
          <p:nvPr/>
        </p:nvCxnSpPr>
        <p:spPr>
          <a:xfrm>
            <a:off x="5026193" y="426757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hape 229"/>
          <p:cNvCxnSpPr/>
          <p:nvPr/>
        </p:nvCxnSpPr>
        <p:spPr>
          <a:xfrm>
            <a:off x="5022061" y="468087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229"/>
          <p:cNvCxnSpPr/>
          <p:nvPr/>
        </p:nvCxnSpPr>
        <p:spPr>
          <a:xfrm>
            <a:off x="5015349" y="534972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" name="向左箭號 66"/>
          <p:cNvSpPr/>
          <p:nvPr/>
        </p:nvSpPr>
        <p:spPr>
          <a:xfrm flipH="1">
            <a:off x="3218805" y="4636843"/>
            <a:ext cx="361871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向左箭號 67"/>
          <p:cNvSpPr/>
          <p:nvPr/>
        </p:nvSpPr>
        <p:spPr>
          <a:xfrm flipH="1">
            <a:off x="2383532" y="4623409"/>
            <a:ext cx="432365" cy="365207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矩形 17"/>
          <p:cNvSpPr/>
          <p:nvPr/>
        </p:nvSpPr>
        <p:spPr>
          <a:xfrm flipH="1">
            <a:off x="2755074" y="3988801"/>
            <a:ext cx="2340518" cy="1668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" name="Shape 226"/>
          <p:cNvSpPr/>
          <p:nvPr/>
        </p:nvSpPr>
        <p:spPr>
          <a:xfrm>
            <a:off x="2873557" y="4145693"/>
            <a:ext cx="300424" cy="131728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846571" y="3451868"/>
            <a:ext cx="22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i="1" u="sng" dirty="0">
                <a:solidFill>
                  <a:srgbClr val="FF0000"/>
                </a:solidFill>
              </a:rPr>
              <a:t>NN as actor </a:t>
            </a:r>
            <a:endParaRPr lang="zh-TW" altLang="en-US" sz="2000" b="1" i="1" u="sng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40098" y="5349407"/>
            <a:ext cx="128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pixels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464145" y="5121399"/>
            <a:ext cx="895587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464145" y="4523020"/>
            <a:ext cx="895587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468094" y="4066316"/>
            <a:ext cx="891638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245757" y="4219281"/>
            <a:ext cx="1628991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Probability of taking the action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7454" y="6021288"/>
            <a:ext cx="7943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Actor can also have continuous action.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306424" y="4042783"/>
            <a:ext cx="63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0.7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309371" y="4513699"/>
            <a:ext cx="63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0.2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315400" y="5090621"/>
            <a:ext cx="63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40" name="右大括弧 39"/>
          <p:cNvSpPr/>
          <p:nvPr/>
        </p:nvSpPr>
        <p:spPr>
          <a:xfrm>
            <a:off x="6864524" y="3963723"/>
            <a:ext cx="241292" cy="1719055"/>
          </a:xfrm>
          <a:prstGeom prst="rightBrace">
            <a:avLst>
              <a:gd name="adj1" fmla="val 5254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" y="4160988"/>
            <a:ext cx="1869691" cy="122982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134923" y="5614124"/>
            <a:ext cx="723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Sample an action based on the probability or argmax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6" grpId="0" animBg="1"/>
      <p:bldP spid="17" grpId="0" animBg="1"/>
      <p:bldP spid="18" grpId="0" animBg="1"/>
      <p:bldP spid="19" grpId="0" animBg="1"/>
      <p:bldP spid="21" grpId="0"/>
      <p:bldP spid="28" grpId="0"/>
      <p:bldP spid="30" grpId="0" animBg="1"/>
      <p:bldP spid="31" grpId="0" animBg="1"/>
      <p:bldP spid="32" grpId="0" animBg="1"/>
      <p:bldP spid="33" grpId="0" animBg="1"/>
      <p:bldP spid="20" grpId="0"/>
      <p:bldP spid="37" grpId="0"/>
      <p:bldP spid="38" grpId="0"/>
      <p:bldP spid="39" grpId="0"/>
      <p:bldP spid="40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7" y="5040035"/>
            <a:ext cx="3336723" cy="16561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Goodness of an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with network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Use the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400" dirty="0"/>
                  <a:t> to play the video game</a:t>
                </a:r>
              </a:p>
              <a:p>
                <a:pPr lvl="1"/>
                <a:r>
                  <a:rPr lang="en-US" altLang="zh-TW" sz="1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</a:t>
                </a:r>
                <a:r>
                  <a:rPr lang="en-US" altLang="zh-TW" sz="1400" b="0" dirty="0"/>
                  <a:t>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sees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……</a:t>
                </a:r>
              </a:p>
              <a:p>
                <a:pPr lvl="1"/>
                <a:r>
                  <a:rPr lang="en-US" altLang="zh-TW" sz="1400" dirty="0"/>
                  <a:t>Machine decides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TW" sz="1400" dirty="0"/>
              </a:p>
              <a:p>
                <a:pPr lvl="1"/>
                <a:r>
                  <a:rPr lang="en-US" altLang="zh-TW" sz="1400" dirty="0"/>
                  <a:t>Machine obtains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67" t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159830" y="2738421"/>
                <a:ext cx="3759200" cy="37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reward: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2738421"/>
                <a:ext cx="3759200" cy="374077"/>
              </a:xfrm>
              <a:prstGeom prst="rect">
                <a:avLst/>
              </a:prstGeom>
              <a:blipFill rotWithShape="1">
                <a:blip r:embed="rId4"/>
                <a:stretch>
                  <a:fillRect l="-1297" t="-114516" b="-18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159830" y="3231514"/>
                <a:ext cx="3410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with the same actor,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different each time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3231514"/>
                <a:ext cx="3410857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42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159830" y="4917411"/>
                <a:ext cx="3410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</a:t>
                </a:r>
                <a:r>
                  <a:rPr lang="en-US" altLang="zh-TW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total reward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30" y="4917411"/>
                <a:ext cx="3410857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42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086025" y="6326887"/>
                <a:ext cx="5867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evaluates the goodness of an 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25" y="6326887"/>
                <a:ext cx="586786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5544457" y="4044808"/>
            <a:ext cx="337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Randomness in the actor and the game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35896" y="4537250"/>
            <a:ext cx="1080120" cy="30777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 Over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Policy Gradient – Actor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-127000" y="2006023"/>
                <a:ext cx="4737100" cy="9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2006023"/>
                <a:ext cx="4737100" cy="957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17301" y="1998143"/>
                <a:ext cx="537868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0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301" y="1998143"/>
                <a:ext cx="5378685" cy="9578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5791" y="1402676"/>
                <a:ext cx="2315890" cy="442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1" y="1402676"/>
                <a:ext cx="2315890" cy="442172"/>
              </a:xfrm>
              <a:prstGeom prst="rect">
                <a:avLst/>
              </a:prstGeom>
              <a:blipFill rotWithShape="1"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3637" y="3130982"/>
                <a:ext cx="5378685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0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7" y="3130982"/>
                <a:ext cx="5378685" cy="9578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>
          <a:xfrm>
            <a:off x="-332509" y="4328525"/>
            <a:ext cx="98284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5791" y="4420597"/>
                <a:ext cx="56867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machine takes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seeing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1" y="4420597"/>
                <a:ext cx="5686778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072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761979" y="4838235"/>
                <a:ext cx="34886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positive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4838235"/>
                <a:ext cx="3488651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4132811" y="4849767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002896" y="4838234"/>
                <a:ext cx="39361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Tuning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increase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4838234"/>
                <a:ext cx="3936193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705"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761979" y="5263806"/>
                <a:ext cx="34886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negative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979" y="5263806"/>
                <a:ext cx="3488651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右 17"/>
          <p:cNvSpPr/>
          <p:nvPr/>
        </p:nvSpPr>
        <p:spPr>
          <a:xfrm>
            <a:off x="4132811" y="5275338"/>
            <a:ext cx="81129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002896" y="5263805"/>
                <a:ext cx="41556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Tuning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896" y="5263805"/>
                <a:ext cx="4155621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161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17577" y="5818888"/>
                <a:ext cx="8281339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very important to consider the cumulative reward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whole trajectory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77" y="5818888"/>
                <a:ext cx="8281339" cy="70788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626320" y="3312415"/>
                <a:ext cx="2689343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if we replace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20" y="3312415"/>
                <a:ext cx="2689343" cy="707886"/>
              </a:xfrm>
              <a:prstGeom prst="rect">
                <a:avLst/>
              </a:prstGeom>
              <a:blipFill rotWithShape="1">
                <a:blip r:embed="rId12"/>
                <a:stretch>
                  <a:fillRect l="-2022" t="-250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205719" y="1474398"/>
                <a:ext cx="4841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719" y="1474398"/>
                <a:ext cx="4841201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1385"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8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22313" y="4581128"/>
            <a:ext cx="7772400" cy="996131"/>
          </a:xfrm>
        </p:spPr>
        <p:txBody>
          <a:bodyPr anchor="ctr"/>
          <a:lstStyle/>
          <a:p>
            <a:endParaRPr lang="en-US" altLang="zh-TW" sz="1200" dirty="0"/>
          </a:p>
          <a:p>
            <a:r>
              <a:rPr lang="en-US" altLang="zh-TW" sz="1200" dirty="0" err="1"/>
              <a:t>Volodymyr</a:t>
            </a:r>
            <a:r>
              <a:rPr lang="en-US" altLang="zh-TW" sz="1200" dirty="0"/>
              <a:t> </a:t>
            </a:r>
            <a:r>
              <a:rPr lang="en-US" altLang="zh-TW" sz="1200" dirty="0" err="1"/>
              <a:t>Mnih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 err="1"/>
              <a:t>Adrià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Puigdomènech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Badia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/>
              <a:t>Mehdi Mirza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/>
              <a:t>Alex Graves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/>
              <a:t>Timothy P. </a:t>
            </a:r>
            <a:r>
              <a:rPr lang="en-US" altLang="zh-TW" sz="1200" dirty="0" err="1"/>
              <a:t>Lillicrap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/>
              <a:t>Tim Harley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/>
              <a:t>David Silver</a:t>
            </a:r>
            <a:r>
              <a:rPr lang="en-US" altLang="zh-TW" sz="1200" dirty="0">
                <a:solidFill>
                  <a:srgbClr val="000000"/>
                </a:solidFill>
              </a:rPr>
              <a:t>, </a:t>
            </a:r>
            <a:r>
              <a:rPr lang="en-US" altLang="zh-TW" sz="1200" dirty="0" err="1"/>
              <a:t>Koray</a:t>
            </a:r>
            <a:r>
              <a:rPr lang="en-US" altLang="zh-TW" sz="1200" dirty="0"/>
              <a:t> </a:t>
            </a:r>
            <a:r>
              <a:rPr lang="en-US" altLang="zh-TW" sz="1200" dirty="0" err="1"/>
              <a:t>Kavukcuoglu</a:t>
            </a:r>
            <a:r>
              <a:rPr lang="en-US" altLang="zh-TW" sz="1200" dirty="0"/>
              <a:t>, “Asynchronous Methods for Deep Reinforcement Learning”, </a:t>
            </a:r>
            <a:r>
              <a:rPr lang="en-US" altLang="zh-TW" sz="1200" dirty="0" err="1"/>
              <a:t>ICML</a:t>
            </a:r>
            <a:r>
              <a:rPr lang="en-US" altLang="zh-TW" sz="1200" dirty="0"/>
              <a:t>, 2016</a:t>
            </a:r>
            <a:endParaRPr lang="zh-TW" altLang="en-US" sz="1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068960"/>
            <a:ext cx="7772400" cy="1362075"/>
          </a:xfrm>
        </p:spPr>
        <p:txBody>
          <a:bodyPr>
            <a:normAutofit/>
          </a:bodyPr>
          <a:lstStyle/>
          <a:p>
            <a:r>
              <a:rPr lang="en-US" altLang="zh-CN" dirty="0"/>
              <a:t>Value + Policy</a:t>
            </a:r>
            <a:br>
              <a:rPr lang="en-US" altLang="zh-CN" dirty="0"/>
            </a:br>
            <a:r>
              <a:rPr lang="en-US" altLang="zh-TW" sz="3100" dirty="0">
                <a:solidFill>
                  <a:srgbClr val="C00000"/>
                </a:solidFill>
              </a:rPr>
              <a:t>A</a:t>
            </a:r>
            <a:r>
              <a:rPr lang="en-US" altLang="zh-TW" sz="3100" dirty="0"/>
              <a:t>synchronous </a:t>
            </a:r>
            <a:r>
              <a:rPr lang="en-US" altLang="zh-TW" sz="3100" dirty="0">
                <a:solidFill>
                  <a:srgbClr val="C00000"/>
                </a:solidFill>
              </a:rPr>
              <a:t>A</a:t>
            </a:r>
            <a:r>
              <a:rPr lang="en-US" altLang="zh-TW" sz="3100" dirty="0"/>
              <a:t>dvantage </a:t>
            </a:r>
            <a:r>
              <a:rPr lang="en-US" altLang="zh-TW" sz="3100" dirty="0">
                <a:solidFill>
                  <a:srgbClr val="C00000"/>
                </a:solidFill>
              </a:rPr>
              <a:t>A</a:t>
            </a:r>
            <a:r>
              <a:rPr lang="en-US" altLang="zh-TW" sz="3100" dirty="0"/>
              <a:t>ctor-</a:t>
            </a:r>
            <a:r>
              <a:rPr lang="en-US" altLang="zh-TW" sz="3100" dirty="0">
                <a:solidFill>
                  <a:srgbClr val="C00000"/>
                </a:solidFill>
              </a:rPr>
              <a:t>C</a:t>
            </a:r>
            <a:r>
              <a:rPr lang="en-US" altLang="zh-TW" sz="3100" dirty="0"/>
              <a:t>ritic (</a:t>
            </a:r>
            <a:r>
              <a:rPr lang="en-US" altLang="zh-TW" sz="3100" dirty="0" err="1">
                <a:solidFill>
                  <a:srgbClr val="C00000"/>
                </a:solidFill>
              </a:rPr>
              <a:t>A3C</a:t>
            </a:r>
            <a:r>
              <a:rPr lang="en-US" altLang="zh-TW" sz="3100" dirty="0"/>
              <a:t>)</a:t>
            </a:r>
            <a:endParaRPr lang="zh-TW" altLang="en-US" sz="3100" dirty="0"/>
          </a:p>
        </p:txBody>
      </p:sp>
    </p:spTree>
    <p:extLst>
      <p:ext uri="{BB962C8B-B14F-4D97-AF65-F5344CB8AC3E}">
        <p14:creationId xmlns:p14="http://schemas.microsoft.com/office/powerpoint/2010/main" val="6620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4454" y="4376597"/>
            <a:ext cx="381000" cy="910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A critic does not determine the action.</a:t>
                </a:r>
              </a:p>
              <a:p>
                <a:r>
                  <a:rPr lang="en-US" altLang="zh-TW" sz="2400" dirty="0"/>
                  <a:t>Given an 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b="0" i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TW" sz="2400" dirty="0"/>
                  <a:t>, it evaluates the how good the actor is</a:t>
                </a:r>
              </a:p>
              <a:p>
                <a:r>
                  <a:rPr lang="en-US" altLang="zh-TW" sz="2400" dirty="0"/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sz="2000" dirty="0"/>
              </a:p>
              <a:p>
                <a:pPr lvl="1"/>
                <a:r>
                  <a:rPr lang="en-US" altLang="zh-TW" sz="2000" dirty="0"/>
                  <a:t>When using actor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000" dirty="0"/>
                  <a:t>, the </a:t>
                </a:r>
                <a:r>
                  <a:rPr lang="en-US" altLang="zh-TW" sz="2000" i="1" dirty="0"/>
                  <a:t>cumulated</a:t>
                </a:r>
                <a:r>
                  <a:rPr lang="en-US" altLang="zh-TW" sz="2000" dirty="0"/>
                  <a:t> reward expects to be obtained after seeing observation (state) s 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67" t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90" y="3861048"/>
            <a:ext cx="2496870" cy="1650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72218" y="4152288"/>
                <a:ext cx="1185036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18" y="4152288"/>
                <a:ext cx="1185036" cy="13589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12508" y="4600906"/>
            <a:ext cx="284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>
            <a:stCxn id="5" idx="3"/>
          </p:cNvCxnSpPr>
          <p:nvPr/>
        </p:nvCxnSpPr>
        <p:spPr>
          <a:xfrm>
            <a:off x="2557254" y="4831738"/>
            <a:ext cx="774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7254" y="4302605"/>
                <a:ext cx="923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254" y="4302605"/>
                <a:ext cx="92377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85068" y="4899206"/>
            <a:ext cx="97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號: 向右 11"/>
          <p:cNvSpPr/>
          <p:nvPr/>
        </p:nvSpPr>
        <p:spPr>
          <a:xfrm>
            <a:off x="927272" y="4543754"/>
            <a:ext cx="377064" cy="596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07454" y="5599879"/>
                <a:ext cx="16389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large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54" y="5599879"/>
                <a:ext cx="1638910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r="-2974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943" y="3861048"/>
            <a:ext cx="2483623" cy="1655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534677" y="5599878"/>
                <a:ext cx="18839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smaller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77" y="5599878"/>
                <a:ext cx="1883977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2913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15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  <p:bldP spid="5" grpId="0" animBg="1"/>
      <p:bldP spid="6" grpId="0"/>
      <p:bldP spid="10" grpId="0"/>
      <p:bldP spid="11" grpId="0"/>
      <p:bldP spid="12" grpId="0" animBg="1"/>
      <p:bldP spid="13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91" y="219572"/>
            <a:ext cx="4653609" cy="642475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41" y="3015306"/>
            <a:ext cx="2343150" cy="3629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8056" y="1661661"/>
                <a:ext cx="4215192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以前的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bad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1661661"/>
                <a:ext cx="4215192" cy="4810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8056" y="2191183"/>
                <a:ext cx="4375493" cy="481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變強的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阿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光</m:t>
                          </m:r>
                        </m:sup>
                      </m:sSup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大馬步</m:t>
                          </m:r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good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2191183"/>
                <a:ext cx="4375493" cy="48102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DeepMind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6393675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1. </a:t>
            </a:r>
            <a:r>
              <a:rPr lang="en-US" altLang="zh-CN" sz="1200" dirty="0" err="1"/>
              <a:t>Demis</a:t>
            </a:r>
            <a:r>
              <a:rPr lang="en-US" altLang="zh-CN" sz="1200" dirty="0"/>
              <a:t> Hassabis, CEO, DeepMind Technologies - The Theory of Everything, Google </a:t>
            </a:r>
            <a:r>
              <a:rPr lang="en-US" altLang="zh-CN" sz="1200" dirty="0" err="1"/>
              <a:t>ZeitgeistMinds</a:t>
            </a:r>
            <a:r>
              <a:rPr lang="en-US" altLang="zh-CN" sz="1200" dirty="0"/>
              <a:t> Talk</a:t>
            </a:r>
            <a:endParaRPr lang="zh-CN" altLang="en-US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3960000" cy="229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176" y="1178997"/>
            <a:ext cx="9099248" cy="5112568"/>
            <a:chOff x="592138" y="1484783"/>
            <a:chExt cx="7939422" cy="44609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8" y="1484783"/>
              <a:ext cx="3960000" cy="2261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560" y="1484783"/>
              <a:ext cx="3960000" cy="2247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560" y="3717032"/>
              <a:ext cx="3960000" cy="2228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38" y="3699741"/>
              <a:ext cx="3960000" cy="2244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5239586"/>
      </p:ext>
    </p:extLst>
  </p:cSld>
  <p:clrMapOvr>
    <a:masterClrMapping/>
  </p:clrMapOvr>
  <p:transition spd="slow" advTm="32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800" dirty="0"/>
                  <a:t>Monte-Carlo based approach</a:t>
                </a:r>
              </a:p>
              <a:p>
                <a:pPr lvl="1"/>
                <a:r>
                  <a:rPr lang="en-US" altLang="zh-TW" sz="2400" dirty="0"/>
                  <a:t>The critic watches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playing the game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72" t="-1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93486" y="3004457"/>
                <a:ext cx="36285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3004457"/>
                <a:ext cx="3628571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849"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8650" y="3466122"/>
                <a:ext cx="38852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66122"/>
                <a:ext cx="3885292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570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3486" y="4653469"/>
                <a:ext cx="36285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4653469"/>
                <a:ext cx="3628571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184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28650" y="5115134"/>
                <a:ext cx="38852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end of the episode, the cumulated reward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15134"/>
                <a:ext cx="3885292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1570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6448041" y="381517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781033" y="3563142"/>
                <a:ext cx="10138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3563142"/>
                <a:ext cx="1013804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3114525"/>
                <a:ext cx="820965" cy="13589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>
            <a:off x="5322275" y="379397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/>
          <p:cNvGrpSpPr/>
          <p:nvPr/>
        </p:nvGrpSpPr>
        <p:grpSpPr>
          <a:xfrm>
            <a:off x="4917166" y="3338832"/>
            <a:ext cx="488339" cy="910282"/>
            <a:chOff x="4892122" y="3228766"/>
            <a:chExt cx="488339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92122" y="3453073"/>
                  <a:ext cx="48833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7815034" y="382300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148026" y="3563138"/>
                <a:ext cx="5279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26" y="3563138"/>
                <a:ext cx="527901" cy="40011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448041" y="55341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781033" y="5282112"/>
                <a:ext cx="10785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033" y="5282112"/>
                <a:ext cx="1078565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160" y="4833495"/>
                <a:ext cx="820965" cy="13589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22275" y="55129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17166" y="5057802"/>
            <a:ext cx="488980" cy="910282"/>
            <a:chOff x="4892122" y="3228766"/>
            <a:chExt cx="488980" cy="910282"/>
          </a:xfrm>
        </p:grpSpPr>
        <p:sp>
          <p:nvSpPr>
            <p:cNvPr id="27" name="矩形 2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4892122" y="3453073"/>
                  <a:ext cx="48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4200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7829548" y="554197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162540" y="5282108"/>
                <a:ext cx="5310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40" y="5282108"/>
                <a:ext cx="531043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3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2" grpId="0"/>
      <p:bldP spid="9" grpId="0" animBg="1"/>
      <p:bldP spid="21" grpId="0"/>
      <p:bldP spid="23" grpId="0"/>
      <p:bldP spid="24" grpId="0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How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Temporal-Difference approach 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84277" y="2000399"/>
                <a:ext cx="2366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77" y="2000399"/>
                <a:ext cx="2366738" cy="369332"/>
              </a:xfrm>
              <a:prstGeom prst="rect">
                <a:avLst/>
              </a:prstGeom>
              <a:blipFill rotWithShape="1">
                <a:blip r:embed="rId4"/>
                <a:stretch>
                  <a:fillRect r="-515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>
            <a:cxnSpLocks/>
          </p:cNvCxnSpPr>
          <p:nvPr/>
        </p:nvCxnSpPr>
        <p:spPr>
          <a:xfrm>
            <a:off x="2695571" y="306084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28563" y="2808812"/>
                <a:ext cx="9839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2808812"/>
                <a:ext cx="983987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61690" y="236019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2360195"/>
                <a:ext cx="820965" cy="13589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>
            <a:cxnSpLocks/>
          </p:cNvCxnSpPr>
          <p:nvPr/>
        </p:nvCxnSpPr>
        <p:spPr>
          <a:xfrm>
            <a:off x="1569805" y="303964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164696" y="2584502"/>
            <a:ext cx="458522" cy="910282"/>
            <a:chOff x="4892122" y="3228766"/>
            <a:chExt cx="458522" cy="910282"/>
          </a:xfrm>
        </p:grpSpPr>
        <p:sp>
          <p:nvSpPr>
            <p:cNvPr id="10" name="矩形 9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892122" y="3453073"/>
                  <a:ext cx="45852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22" y="3453073"/>
                  <a:ext cx="50693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695571" y="477981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28563" y="4527782"/>
                <a:ext cx="12292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563" y="4527782"/>
                <a:ext cx="1229246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61690" y="4079165"/>
                <a:ext cx="820965" cy="13589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690" y="4079165"/>
                <a:ext cx="820965" cy="13589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1569805" y="4758613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1043608" y="4303472"/>
            <a:ext cx="703782" cy="910282"/>
            <a:chOff x="4771034" y="3228766"/>
            <a:chExt cx="703782" cy="910282"/>
          </a:xfrm>
        </p:grpSpPr>
        <p:sp>
          <p:nvSpPr>
            <p:cNvPr id="17" name="矩形 16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771034" y="3434414"/>
                  <a:ext cx="70378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1034" y="3434414"/>
                  <a:ext cx="703782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981474" y="2624981"/>
                <a:ext cx="28608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74" y="2624981"/>
                <a:ext cx="2860848" cy="400110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12050" y="3686536"/>
                <a:ext cx="22708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50" y="3686536"/>
                <a:ext cx="2270813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7838299" y="3946399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171291" y="3686536"/>
                <a:ext cx="4398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91" y="3686536"/>
                <a:ext cx="439864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/>
          <p:cNvSpPr/>
          <p:nvPr/>
        </p:nvSpPr>
        <p:spPr>
          <a:xfrm>
            <a:off x="4357107" y="3748123"/>
            <a:ext cx="429786" cy="4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>
            <a:cxnSpLocks/>
            <a:endCxn id="23" idx="1"/>
          </p:cNvCxnSpPr>
          <p:nvPr/>
        </p:nvCxnSpPr>
        <p:spPr>
          <a:xfrm>
            <a:off x="3799032" y="3271913"/>
            <a:ext cx="621016" cy="53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23" idx="3"/>
          </p:cNvCxnSpPr>
          <p:nvPr/>
        </p:nvCxnSpPr>
        <p:spPr>
          <a:xfrm flipV="1">
            <a:off x="3931950" y="4114968"/>
            <a:ext cx="488098" cy="469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V="1">
            <a:off x="4811884" y="3959513"/>
            <a:ext cx="419933" cy="3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318971" y="5529426"/>
            <a:ext cx="7258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applications have very long episodes, so that delaying all learning until an episode's end is too slow.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8144" y="2545278"/>
            <a:ext cx="792087" cy="527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3" grpId="0"/>
      <p:bldP spid="14" grpId="0" animBg="1"/>
      <p:bldP spid="19" grpId="0"/>
      <p:bldP spid="20" grpId="0"/>
      <p:bldP spid="22" grpId="0"/>
      <p:bldP spid="23" grpId="0" animBg="1"/>
      <p:bldP spid="25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MC </a:t>
            </a:r>
            <a:r>
              <a:rPr lang="en-US" altLang="zh-TW" dirty="0" err="1"/>
              <a:t>v.s</a:t>
            </a:r>
            <a:r>
              <a:rPr lang="en-US" altLang="zh-TW" dirty="0"/>
              <a:t>. TD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800" dirty="0"/>
                  <a:t>The critic has the following 8 episodes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b="0" dirty="0"/>
                  <a:t>,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, END</a:t>
                </a:r>
                <a:endParaRPr lang="zh-TW" altLang="en-US" sz="2400" dirty="0"/>
              </a:p>
              <a:p>
                <a:pPr lvl="1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1">
                <a:blip r:embed="rId3"/>
                <a:stretch>
                  <a:fillRect l="-1314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780374" y="612408"/>
            <a:ext cx="173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[Sutton, v2, Example 6.4]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6115" y="6395460"/>
            <a:ext cx="3236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actions are ignored here.)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572000" y="3396959"/>
                <a:ext cx="16580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96959"/>
                <a:ext cx="165808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72000" y="2738803"/>
                <a:ext cx="2104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=3/4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8803"/>
                <a:ext cx="210442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440914" y="3395145"/>
            <a:ext cx="67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0?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9066" y="3391517"/>
            <a:ext cx="8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3/4?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4687" y="4270045"/>
            <a:ext cx="1577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36430" y="4890913"/>
            <a:ext cx="2350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Temporal-difference: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77185" y="4255531"/>
                <a:ext cx="17836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185" y="4255531"/>
                <a:ext cx="17836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01028" y="5470671"/>
                <a:ext cx="3052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8" y="5470671"/>
                <a:ext cx="3052439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6950793" y="5908096"/>
            <a:ext cx="8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68194" y="5923292"/>
            <a:ext cx="8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881113" y="5907457"/>
            <a:ext cx="8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359654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359654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618515" y="3478074"/>
            <a:ext cx="156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or MC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09143" y="6176963"/>
            <a:ext cx="72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93750" y="3478074"/>
                <a:ext cx="1621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" y="3478074"/>
                <a:ext cx="1621064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1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34" y="519753"/>
            <a:ext cx="3661747" cy="23191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 Actor-Critic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66153" y="2475324"/>
            <a:ext cx="848492" cy="484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627315" y="2997642"/>
            <a:ext cx="288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Evaluated by critic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353426" y="3434040"/>
                <a:ext cx="351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426" y="3434040"/>
                <a:ext cx="351718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20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28650" y="3414973"/>
            <a:ext cx="2750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Function: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174593" y="4282443"/>
                <a:ext cx="3340757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obtain if we use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93" y="4282443"/>
                <a:ext cx="3340757" cy="8309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/>
          <p:nvPr/>
        </p:nvCxnSpPr>
        <p:spPr>
          <a:xfrm>
            <a:off x="2586497" y="2981811"/>
            <a:ext cx="0" cy="6123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cxnSpLocks/>
          </p:cNvCxnSpPr>
          <p:nvPr/>
        </p:nvCxnSpPr>
        <p:spPr>
          <a:xfrm>
            <a:off x="3332988" y="3891152"/>
            <a:ext cx="39188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182074" y="3891152"/>
            <a:ext cx="283267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19602" y="4287283"/>
                <a:ext cx="3871118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truly obtain when taking 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02" y="4287283"/>
                <a:ext cx="3871118" cy="8309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294009" y="5360873"/>
            <a:ext cx="373017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advantage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590720" y="5360871"/>
                <a:ext cx="4372333" cy="4616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Increasing the prob. of 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20" y="5360871"/>
                <a:ext cx="437233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294009" y="5978804"/>
            <a:ext cx="373017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advantage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90721" y="5978804"/>
                <a:ext cx="4372333" cy="4616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decreasing the prob. of 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21" y="5978804"/>
                <a:ext cx="437233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左-右雙向 34"/>
          <p:cNvSpPr/>
          <p:nvPr/>
        </p:nvSpPr>
        <p:spPr>
          <a:xfrm>
            <a:off x="4036784" y="5448128"/>
            <a:ext cx="520701" cy="35776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左-右雙向 35"/>
          <p:cNvSpPr/>
          <p:nvPr/>
        </p:nvSpPr>
        <p:spPr>
          <a:xfrm>
            <a:off x="4047100" y="6030756"/>
            <a:ext cx="520701" cy="35776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2516464" y="3891152"/>
            <a:ext cx="972457" cy="36414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455858" y="3911402"/>
            <a:ext cx="697921" cy="34389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7264627" y="3221178"/>
            <a:ext cx="140111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is added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41746" y="2055235"/>
                <a:ext cx="879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6" y="2055235"/>
                <a:ext cx="879947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690" r="-4828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93319" y="1428628"/>
                <a:ext cx="2704908" cy="5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" y="1428628"/>
                <a:ext cx="2704908" cy="51206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5235" y="2131968"/>
                <a:ext cx="5378685" cy="116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5" y="2131968"/>
                <a:ext cx="5378685" cy="116846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2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  <p:bldP spid="16" grpId="0"/>
      <p:bldP spid="20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 Actor-Critic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Tips</a:t>
                </a:r>
              </a:p>
              <a:p>
                <a:pPr lvl="1"/>
                <a:r>
                  <a:rPr lang="en-US" altLang="zh-TW" sz="2800" dirty="0"/>
                  <a:t>The parameters of actor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and critic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TW" sz="2800" dirty="0"/>
                  <a:t>  can be shared</a:t>
                </a:r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endParaRPr lang="en-US" altLang="zh-TW" sz="2800" dirty="0"/>
              </a:p>
              <a:p>
                <a:pPr lvl="1"/>
                <a:r>
                  <a:rPr lang="en-US" altLang="zh-TW" sz="2800" dirty="0"/>
                  <a:t>Use output entropy as regularization for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TW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TW" sz="2800" dirty="0"/>
              </a:p>
              <a:p>
                <a:pPr lvl="2"/>
                <a:r>
                  <a:rPr lang="en-US" altLang="zh-TW" sz="2800" dirty="0"/>
                  <a:t>Larger entropy is preferred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800" dirty="0"/>
                  <a:t> exploration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72" t="-2282" r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831826" y="2997846"/>
            <a:ext cx="1437293" cy="15003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2401263" y="3708521"/>
            <a:ext cx="3918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2040400" y="3253380"/>
            <a:ext cx="419008" cy="910282"/>
            <a:chOff x="4956245" y="3228766"/>
            <a:chExt cx="419008" cy="910282"/>
          </a:xfrm>
        </p:grpSpPr>
        <p:sp>
          <p:nvSpPr>
            <p:cNvPr id="8" name="矩形 7"/>
            <p:cNvSpPr/>
            <p:nvPr/>
          </p:nvSpPr>
          <p:spPr>
            <a:xfrm>
              <a:off x="4956245" y="3228766"/>
              <a:ext cx="381000" cy="9102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964692" y="3424045"/>
                  <a:ext cx="41056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692" y="3424045"/>
                  <a:ext cx="40254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4961830" y="4145656"/>
            <a:ext cx="1437293" cy="705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hape 229"/>
          <p:cNvCxnSpPr/>
          <p:nvPr/>
        </p:nvCxnSpPr>
        <p:spPr>
          <a:xfrm>
            <a:off x="6427344" y="2725955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" name="Shape 229"/>
          <p:cNvCxnSpPr/>
          <p:nvPr/>
        </p:nvCxnSpPr>
        <p:spPr>
          <a:xfrm>
            <a:off x="6427344" y="3253380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" name="Shape 229"/>
          <p:cNvCxnSpPr/>
          <p:nvPr/>
        </p:nvCxnSpPr>
        <p:spPr>
          <a:xfrm>
            <a:off x="6427344" y="3748034"/>
            <a:ext cx="38383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文字方塊 19"/>
          <p:cNvSpPr txBox="1"/>
          <p:nvPr/>
        </p:nvSpPr>
        <p:spPr>
          <a:xfrm>
            <a:off x="6825694" y="3547979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827151" y="3034095"/>
            <a:ext cx="89558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right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816361" y="2520212"/>
            <a:ext cx="89163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algn="ctr"/>
            <a:r>
              <a:rPr lang="en-US" altLang="zh-TW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23" name="矩形 22"/>
          <p:cNvSpPr/>
          <p:nvPr/>
        </p:nvSpPr>
        <p:spPr>
          <a:xfrm>
            <a:off x="4961829" y="2492896"/>
            <a:ext cx="1437293" cy="14551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hape 229"/>
          <p:cNvCxnSpPr>
            <a:cxnSpLocks/>
            <a:endCxn id="23" idx="1"/>
          </p:cNvCxnSpPr>
          <p:nvPr/>
        </p:nvCxnSpPr>
        <p:spPr>
          <a:xfrm flipV="1">
            <a:off x="4269119" y="3220493"/>
            <a:ext cx="692710" cy="48803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6" name="Shape 229"/>
          <p:cNvCxnSpPr>
            <a:cxnSpLocks/>
            <a:stCxn id="4" idx="3"/>
          </p:cNvCxnSpPr>
          <p:nvPr/>
        </p:nvCxnSpPr>
        <p:spPr>
          <a:xfrm>
            <a:off x="4269119" y="3748034"/>
            <a:ext cx="698655" cy="7575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29" name="群組 28"/>
          <p:cNvGrpSpPr/>
          <p:nvPr/>
        </p:nvGrpSpPr>
        <p:grpSpPr>
          <a:xfrm>
            <a:off x="6446640" y="4259487"/>
            <a:ext cx="1290387" cy="461665"/>
            <a:chOff x="8057549" y="5583600"/>
            <a:chExt cx="1290387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8313935" y="5583600"/>
                  <a:ext cx="10340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3935" y="5583600"/>
                  <a:ext cx="103400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hape 229"/>
            <p:cNvCxnSpPr/>
            <p:nvPr/>
          </p:nvCxnSpPr>
          <p:spPr>
            <a:xfrm>
              <a:off x="8057549" y="5814432"/>
              <a:ext cx="3838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45057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80/1*YtnGhtSAMnnHSL8PvS7t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14" y="0"/>
            <a:ext cx="767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836278" y="1839787"/>
                <a:ext cx="4764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78" y="1839787"/>
                <a:ext cx="476412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075896" y="4293617"/>
                <a:ext cx="4687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896" y="4293617"/>
                <a:ext cx="468718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51190" y="1591352"/>
            <a:ext cx="416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Copy global parameters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1190" y="2050307"/>
            <a:ext cx="416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Sampling some data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1189" y="2496584"/>
            <a:ext cx="416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Compute gradients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189" y="2991869"/>
            <a:ext cx="270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Update global models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80067" y="4640060"/>
                <a:ext cx="5154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067" y="4640060"/>
                <a:ext cx="515462" cy="4308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20396" y="2799480"/>
                <a:ext cx="5154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96" y="2799480"/>
                <a:ext cx="515462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879004" y="3280662"/>
                <a:ext cx="4687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004" y="3280662"/>
                <a:ext cx="468718" cy="43088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296982" y="1352467"/>
                <a:ext cx="9732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82" y="1352467"/>
                <a:ext cx="973215" cy="43088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36278" y="1384299"/>
                <a:ext cx="4687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278" y="1384299"/>
                <a:ext cx="468718" cy="4308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>
            <a:cxnSpLocks/>
          </p:cNvCxnSpPr>
          <p:nvPr/>
        </p:nvCxnSpPr>
        <p:spPr>
          <a:xfrm>
            <a:off x="6836278" y="1352467"/>
            <a:ext cx="460704" cy="4627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241142" y="2151726"/>
            <a:ext cx="2583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(other workers also update models)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Asynchronous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91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RL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Model-based RL is an under-explored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13641580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Model-based </a:t>
            </a:r>
            <a:r>
              <a:rPr lang="en-US" altLang="zh-CN" dirty="0" err="1"/>
              <a:t>RL</a:t>
            </a:r>
            <a:endParaRPr lang="zh-CN" altLang="en-US" dirty="0"/>
          </a:p>
        </p:txBody>
      </p:sp>
      <p:pic>
        <p:nvPicPr>
          <p:cNvPr id="6" name="Google Shape;3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7683" y="1435845"/>
            <a:ext cx="1361850" cy="10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1" y="1409656"/>
            <a:ext cx="1090925" cy="10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658" y="1435845"/>
            <a:ext cx="1277517" cy="10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872" y="4128072"/>
            <a:ext cx="3348426" cy="18558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366;p29"/>
          <p:cNvGrpSpPr/>
          <p:nvPr/>
        </p:nvGrpSpPr>
        <p:grpSpPr>
          <a:xfrm>
            <a:off x="6715570" y="4150447"/>
            <a:ext cx="1186179" cy="1725141"/>
            <a:chOff x="7110774" y="3003125"/>
            <a:chExt cx="1186179" cy="1725141"/>
          </a:xfrm>
        </p:grpSpPr>
        <p:sp>
          <p:nvSpPr>
            <p:cNvPr id="11" name="Google Shape;367;p29"/>
            <p:cNvSpPr/>
            <p:nvPr/>
          </p:nvSpPr>
          <p:spPr>
            <a:xfrm rot="878659">
              <a:off x="7127690" y="3116009"/>
              <a:ext cx="925568" cy="252132"/>
            </a:xfrm>
            <a:prstGeom prst="roundRect">
              <a:avLst>
                <a:gd name="adj" fmla="val 16667"/>
              </a:avLst>
            </a:prstGeom>
            <a:solidFill>
              <a:srgbClr val="EE7F0C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8;p29"/>
            <p:cNvSpPr/>
            <p:nvPr/>
          </p:nvSpPr>
          <p:spPr>
            <a:xfrm rot="7467136">
              <a:off x="7584288" y="3376516"/>
              <a:ext cx="487874" cy="252219"/>
            </a:xfrm>
            <a:prstGeom prst="roundRect">
              <a:avLst>
                <a:gd name="adj" fmla="val 16667"/>
              </a:avLst>
            </a:prstGeom>
            <a:solidFill>
              <a:srgbClr val="EE7F0C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9;p29"/>
            <p:cNvSpPr/>
            <p:nvPr/>
          </p:nvSpPr>
          <p:spPr>
            <a:xfrm rot="2126998">
              <a:off x="7638485" y="3602938"/>
              <a:ext cx="501214" cy="252071"/>
            </a:xfrm>
            <a:prstGeom prst="roundRect">
              <a:avLst>
                <a:gd name="adj" fmla="val 16667"/>
              </a:avLst>
            </a:prstGeom>
            <a:solidFill>
              <a:srgbClr val="EE7F0C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0;p29"/>
            <p:cNvSpPr/>
            <p:nvPr/>
          </p:nvSpPr>
          <p:spPr>
            <a:xfrm rot="4872011">
              <a:off x="7638855" y="4125744"/>
              <a:ext cx="925595" cy="251944"/>
            </a:xfrm>
            <a:prstGeom prst="roundRect">
              <a:avLst>
                <a:gd name="adj" fmla="val 16667"/>
              </a:avLst>
            </a:prstGeom>
            <a:solidFill>
              <a:srgbClr val="EE7F0C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3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101" y="1529100"/>
            <a:ext cx="1652975" cy="3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3101" y="2030648"/>
            <a:ext cx="903575" cy="3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901" y="2038248"/>
            <a:ext cx="971500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8901" y="1517560"/>
            <a:ext cx="2053200" cy="3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59;p29"/>
          <p:cNvCxnSpPr/>
          <p:nvPr/>
        </p:nvCxnSpPr>
        <p:spPr>
          <a:xfrm rot="10800000" flipH="1">
            <a:off x="6320101" y="1694798"/>
            <a:ext cx="4095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60;p29"/>
          <p:cNvCxnSpPr/>
          <p:nvPr/>
        </p:nvCxnSpPr>
        <p:spPr>
          <a:xfrm>
            <a:off x="5603901" y="2194223"/>
            <a:ext cx="10914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351;p29"/>
          <p:cNvSpPr txBox="1">
            <a:spLocks/>
          </p:cNvSpPr>
          <p:nvPr/>
        </p:nvSpPr>
        <p:spPr>
          <a:xfrm>
            <a:off x="463825" y="2564904"/>
            <a:ext cx="7688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sym typeface="Lato"/>
              </a:rPr>
              <a:t>When the rule is known or easy to learn, we can learn the model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2000"/>
              <a:buFont typeface="Lato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Lato"/>
              <a:sym typeface="Lato"/>
            </a:endParaRPr>
          </a:p>
        </p:txBody>
      </p:sp>
      <p:sp>
        <p:nvSpPr>
          <p:cNvPr id="27" name="Google Shape;361;p29"/>
          <p:cNvSpPr txBox="1">
            <a:spLocks/>
          </p:cNvSpPr>
          <p:nvPr/>
        </p:nvSpPr>
        <p:spPr>
          <a:xfrm>
            <a:off x="463825" y="3019704"/>
            <a:ext cx="7688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914400" marR="0" lvl="1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○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sym typeface="Lato"/>
              </a:rPr>
              <a:t>This is a supervised learning problem!</a:t>
            </a:r>
          </a:p>
        </p:txBody>
      </p:sp>
      <p:sp>
        <p:nvSpPr>
          <p:cNvPr id="28" name="Google Shape;362;p29"/>
          <p:cNvSpPr txBox="1">
            <a:spLocks/>
          </p:cNvSpPr>
          <p:nvPr/>
        </p:nvSpPr>
        <p:spPr>
          <a:xfrm>
            <a:off x="449450" y="4062157"/>
            <a:ext cx="4969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Lato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sym typeface="Lato"/>
              </a:rPr>
              <a:t>How to select a policy using a model? </a:t>
            </a:r>
          </a:p>
        </p:txBody>
      </p:sp>
      <p:sp>
        <p:nvSpPr>
          <p:cNvPr id="29" name="Google Shape;363;p29"/>
          <p:cNvSpPr txBox="1">
            <a:spLocks/>
          </p:cNvSpPr>
          <p:nvPr/>
        </p:nvSpPr>
        <p:spPr>
          <a:xfrm>
            <a:off x="465625" y="4490082"/>
            <a:ext cx="5355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914400" marR="0" lvl="1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○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sym typeface="Lato"/>
              </a:rPr>
              <a:t>Iteratively compute the value and optimal action for each state.</a:t>
            </a:r>
          </a:p>
        </p:txBody>
      </p:sp>
      <p:sp>
        <p:nvSpPr>
          <p:cNvPr id="30" name="Google Shape;364;p29"/>
          <p:cNvSpPr txBox="1">
            <a:spLocks/>
          </p:cNvSpPr>
          <p:nvPr/>
        </p:nvSpPr>
        <p:spPr>
          <a:xfrm>
            <a:off x="465625" y="5062432"/>
            <a:ext cx="4692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914400" marR="0" lvl="1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○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"/>
                <a:sym typeface="Lato"/>
              </a:rPr>
              <a:t>Sample experience from the model.</a:t>
            </a: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xmlns="" id="{D22F67ED-14D8-4E8C-81AE-8F8E562BF3A1}"/>
              </a:ext>
            </a:extLst>
          </p:cNvPr>
          <p:cNvSpPr txBox="1"/>
          <p:nvPr/>
        </p:nvSpPr>
        <p:spPr>
          <a:xfrm>
            <a:off x="5851112" y="2996952"/>
            <a:ext cx="20421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75" dirty="0">
                <a:solidFill>
                  <a:srgbClr val="6AA544"/>
                </a:solidFill>
                <a:latin typeface="Calibri"/>
                <a:cs typeface="Calibri"/>
              </a:rPr>
              <a:t>su</a:t>
            </a:r>
            <a:r>
              <a:rPr b="1" spc="90" dirty="0">
                <a:solidFill>
                  <a:srgbClr val="6AA544"/>
                </a:solidFill>
                <a:latin typeface="Calibri"/>
                <a:cs typeface="Calibri"/>
              </a:rPr>
              <a:t>p</a:t>
            </a:r>
            <a:r>
              <a:rPr b="1" spc="45" dirty="0">
                <a:solidFill>
                  <a:srgbClr val="6AA544"/>
                </a:solidFill>
                <a:latin typeface="Calibri"/>
                <a:cs typeface="Calibri"/>
              </a:rPr>
              <a:t>e</a:t>
            </a:r>
            <a:r>
              <a:rPr b="1" spc="56" dirty="0">
                <a:solidFill>
                  <a:srgbClr val="6AA544"/>
                </a:solidFill>
                <a:latin typeface="Calibri"/>
                <a:cs typeface="Calibri"/>
              </a:rPr>
              <a:t>r</a:t>
            </a:r>
            <a:r>
              <a:rPr b="1" spc="68" dirty="0">
                <a:solidFill>
                  <a:srgbClr val="6AA544"/>
                </a:solidFill>
                <a:latin typeface="Calibri"/>
                <a:cs typeface="Calibri"/>
              </a:rPr>
              <a:t>vised</a:t>
            </a:r>
            <a:r>
              <a:rPr b="1" spc="-45" dirty="0">
                <a:solidFill>
                  <a:srgbClr val="6AA544"/>
                </a:solidFill>
                <a:latin typeface="Calibri"/>
                <a:cs typeface="Calibri"/>
              </a:rPr>
              <a:t> </a:t>
            </a:r>
            <a:r>
              <a:rPr b="1" spc="75" dirty="0">
                <a:solidFill>
                  <a:srgbClr val="6AA544"/>
                </a:solidFill>
                <a:latin typeface="Calibri"/>
                <a:cs typeface="Calibri"/>
              </a:rPr>
              <a:t>learning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xmlns="" id="{4460D624-152F-4AB3-9279-5436371FECF2}"/>
              </a:ext>
            </a:extLst>
          </p:cNvPr>
          <p:cNvSpPr/>
          <p:nvPr/>
        </p:nvSpPr>
        <p:spPr>
          <a:xfrm>
            <a:off x="5412962" y="3312776"/>
            <a:ext cx="2933700" cy="5905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xmlns="" id="{9F134D08-3A8F-4347-B8AF-E532E5A0BA24}"/>
              </a:ext>
            </a:extLst>
          </p:cNvPr>
          <p:cNvSpPr/>
          <p:nvPr/>
        </p:nvSpPr>
        <p:spPr>
          <a:xfrm>
            <a:off x="1507468" y="3490066"/>
            <a:ext cx="3505200" cy="2571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xmlns="" id="{68C79F27-A5B3-4E52-A06A-C551894BB4AB}"/>
              </a:ext>
            </a:extLst>
          </p:cNvPr>
          <p:cNvSpPr/>
          <p:nvPr/>
        </p:nvSpPr>
        <p:spPr>
          <a:xfrm>
            <a:off x="5299627" y="6082357"/>
            <a:ext cx="3429000" cy="2571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4590986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use model-based </a:t>
            </a:r>
            <a:r>
              <a:rPr lang="en-US" altLang="zh-CN" dirty="0" err="1" smtClean="0"/>
              <a:t>RL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200" dirty="0" smtClean="0">
                <a:latin typeface="微软雅黑" panose="020B0503020204020204" pitchFamily="34" charset="-122"/>
              </a:rPr>
              <a:t>sample </a:t>
            </a:r>
            <a:r>
              <a:rPr lang="en-US" altLang="zh-CN" sz="2200" dirty="0">
                <a:latin typeface="微软雅黑" panose="020B0503020204020204" pitchFamily="34" charset="-122"/>
              </a:rPr>
              <a:t>efficiency</a:t>
            </a:r>
          </a:p>
          <a:p>
            <a:r>
              <a:rPr lang="en-US" altLang="zh-CN" sz="2200" dirty="0">
                <a:latin typeface="微软雅黑" panose="020B0503020204020204" pitchFamily="34" charset="-122"/>
              </a:rPr>
              <a:t>transferability &amp; generality</a:t>
            </a:r>
          </a:p>
          <a:p>
            <a:endParaRPr lang="zh-CN" altLang="en-US" sz="2000" dirty="0">
              <a:latin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0839" y="2996952"/>
            <a:ext cx="8597275" cy="2380131"/>
            <a:chOff x="251520" y="1556792"/>
            <a:chExt cx="8597275" cy="2380131"/>
          </a:xfrm>
        </p:grpSpPr>
        <p:sp>
          <p:nvSpPr>
            <p:cNvPr id="5" name="object 5"/>
            <p:cNvSpPr/>
            <p:nvPr/>
          </p:nvSpPr>
          <p:spPr>
            <a:xfrm>
              <a:off x="364686" y="1556792"/>
              <a:ext cx="8484108" cy="14317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7"/>
            <p:cNvSpPr txBox="1"/>
            <p:nvPr/>
          </p:nvSpPr>
          <p:spPr>
            <a:xfrm>
              <a:off x="7066823" y="3140968"/>
              <a:ext cx="1781972" cy="77316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600" spc="-10" dirty="0">
                  <a:latin typeface="Calibri"/>
                  <a:cs typeface="Calibri"/>
                </a:rPr>
                <a:t>100,000,000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</a:t>
              </a:r>
              <a:r>
                <a:rPr sz="1600" spc="-15" dirty="0">
                  <a:latin typeface="Calibri"/>
                  <a:cs typeface="Calibri"/>
                </a:rPr>
                <a:t>t</a:t>
              </a:r>
              <a:r>
                <a:rPr sz="1600" spc="25" dirty="0">
                  <a:latin typeface="Calibri"/>
                  <a:cs typeface="Calibri"/>
                </a:rPr>
                <a:t>eps</a:t>
              </a:r>
              <a:endParaRPr sz="1600" dirty="0">
                <a:latin typeface="Calibri"/>
                <a:cs typeface="Calibri"/>
              </a:endParaRPr>
            </a:p>
            <a:p>
              <a:pPr marL="12700" marR="5080" algn="ctr">
                <a:lnSpc>
                  <a:spcPct val="106500"/>
                </a:lnSpc>
              </a:pPr>
              <a:r>
                <a:rPr sz="1600" spc="-10" dirty="0">
                  <a:latin typeface="Calibri"/>
                  <a:cs typeface="Calibri"/>
                </a:rPr>
                <a:t>(100,000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spc="15" dirty="0">
                  <a:latin typeface="Calibri"/>
                  <a:cs typeface="Calibri"/>
                </a:rPr>
                <a:t>episodes)</a:t>
              </a:r>
              <a:r>
                <a:rPr sz="1600" spc="5" dirty="0">
                  <a:latin typeface="Calibri"/>
                  <a:cs typeface="Calibri"/>
                </a:rPr>
                <a:t> </a:t>
              </a:r>
              <a:r>
                <a:rPr sz="1600" spc="60" dirty="0">
                  <a:latin typeface="Calibri"/>
                  <a:cs typeface="Calibri"/>
                </a:rPr>
                <a:t>(~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b="1" spc="5" dirty="0">
                  <a:latin typeface="Calibri"/>
                  <a:cs typeface="Calibri"/>
                </a:rPr>
                <a:t>15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35" dirty="0">
                  <a:latin typeface="Calibri"/>
                  <a:cs typeface="Calibri"/>
                </a:rPr>
                <a:t>d</a:t>
              </a:r>
              <a:r>
                <a:rPr sz="1600" b="1" spc="15" dirty="0">
                  <a:latin typeface="Calibri"/>
                  <a:cs typeface="Calibri"/>
                </a:rPr>
                <a:t>a</a:t>
              </a:r>
              <a:r>
                <a:rPr sz="1600" b="1" spc="5" dirty="0">
                  <a:latin typeface="Calibri"/>
                  <a:cs typeface="Calibri"/>
                </a:rPr>
                <a:t>ys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-65" dirty="0">
                  <a:latin typeface="Calibri"/>
                  <a:cs typeface="Calibri"/>
                </a:rPr>
                <a:t>r</a:t>
              </a:r>
              <a:r>
                <a:rPr sz="1600" b="1" spc="5" dirty="0">
                  <a:latin typeface="Calibri"/>
                  <a:cs typeface="Calibri"/>
                </a:rPr>
                <a:t>eal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time</a:t>
              </a:r>
              <a:r>
                <a:rPr sz="16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1" name="object 37"/>
            <p:cNvSpPr txBox="1"/>
            <p:nvPr/>
          </p:nvSpPr>
          <p:spPr>
            <a:xfrm>
              <a:off x="251520" y="3140968"/>
              <a:ext cx="1783722" cy="79040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6500"/>
                </a:lnSpc>
              </a:pPr>
              <a:r>
                <a:rPr sz="1600" spc="25" dirty="0">
                  <a:latin typeface="Calibri"/>
                  <a:cs typeface="Calibri"/>
                </a:rPr>
                <a:t>about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b="1" spc="5" dirty="0">
                  <a:latin typeface="Calibri"/>
                  <a:cs typeface="Calibri"/>
                </a:rPr>
                <a:t>20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25" dirty="0">
                  <a:latin typeface="Calibri"/>
                  <a:cs typeface="Calibri"/>
                </a:rPr>
                <a:t>minu</a:t>
              </a:r>
              <a:r>
                <a:rPr sz="1600" b="1" dirty="0">
                  <a:latin typeface="Calibri"/>
                  <a:cs typeface="Calibri"/>
                </a:rPr>
                <a:t>tes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spc="5" dirty="0">
                  <a:latin typeface="Calibri"/>
                  <a:cs typeface="Calibri"/>
                </a:rPr>
                <a:t>of</a:t>
              </a:r>
              <a:r>
                <a:rPr sz="1600" dirty="0">
                  <a:latin typeface="Calibri"/>
                  <a:cs typeface="Calibri"/>
                </a:rPr>
                <a:t> </a:t>
              </a:r>
              <a:r>
                <a:rPr sz="1600" spc="15" dirty="0">
                  <a:latin typeface="Calibri"/>
                  <a:cs typeface="Calibri"/>
                </a:rPr>
                <a:t>exper</a:t>
              </a:r>
              <a:r>
                <a:rPr sz="1600" spc="20" dirty="0">
                  <a:latin typeface="Calibri"/>
                  <a:cs typeface="Calibri"/>
                </a:rPr>
                <a:t>ien</a:t>
              </a:r>
              <a:r>
                <a:rPr sz="1600" spc="5" dirty="0">
                  <a:latin typeface="Calibri"/>
                  <a:cs typeface="Calibri"/>
                </a:rPr>
                <a:t>c</a:t>
              </a:r>
              <a:r>
                <a:rPr sz="1600" dirty="0">
                  <a:latin typeface="Calibri"/>
                  <a:cs typeface="Calibri"/>
                </a:rPr>
                <a:t>e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spc="35" dirty="0">
                  <a:latin typeface="Calibri"/>
                  <a:cs typeface="Calibri"/>
                </a:rPr>
                <a:t>on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a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spc="-65" dirty="0">
                  <a:latin typeface="Calibri"/>
                  <a:cs typeface="Calibri"/>
                </a:rPr>
                <a:t>r</a:t>
              </a:r>
              <a:r>
                <a:rPr sz="1600" spc="5" dirty="0">
                  <a:latin typeface="Calibri"/>
                  <a:cs typeface="Calibri"/>
                </a:rPr>
                <a:t>eal</a:t>
              </a:r>
              <a:r>
                <a:rPr sz="1600" dirty="0">
                  <a:latin typeface="Calibri"/>
                  <a:cs typeface="Calibri"/>
                </a:rPr>
                <a:t> </a:t>
              </a:r>
              <a:r>
                <a:rPr sz="1600" spc="-65" dirty="0">
                  <a:latin typeface="Calibri"/>
                  <a:cs typeface="Calibri"/>
                </a:rPr>
                <a:t>r</a:t>
              </a:r>
              <a:r>
                <a:rPr sz="1600" spc="30" dirty="0">
                  <a:latin typeface="Calibri"/>
                  <a:cs typeface="Calibri"/>
                </a:rPr>
                <a:t>obot</a:t>
              </a:r>
              <a:endParaRPr sz="1600" dirty="0">
                <a:latin typeface="Calibri"/>
                <a:cs typeface="Calibri"/>
              </a:endParaRPr>
            </a:p>
          </p:txBody>
        </p:sp>
        <p:sp>
          <p:nvSpPr>
            <p:cNvPr id="12" name="object 34"/>
            <p:cNvSpPr txBox="1"/>
            <p:nvPr/>
          </p:nvSpPr>
          <p:spPr>
            <a:xfrm>
              <a:off x="2437923" y="3140968"/>
              <a:ext cx="1774972" cy="7643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600" spc="-20" dirty="0">
                  <a:latin typeface="Calibri"/>
                  <a:cs typeface="Calibri"/>
                </a:rPr>
                <a:t>1,000,000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</a:t>
              </a:r>
              <a:r>
                <a:rPr sz="1600" spc="-15" dirty="0">
                  <a:latin typeface="Calibri"/>
                  <a:cs typeface="Calibri"/>
                </a:rPr>
                <a:t>t</a:t>
              </a:r>
              <a:r>
                <a:rPr sz="1600" spc="25" dirty="0">
                  <a:latin typeface="Calibri"/>
                  <a:cs typeface="Calibri"/>
                </a:rPr>
                <a:t>eps</a:t>
              </a:r>
              <a:endParaRPr sz="1600" dirty="0">
                <a:latin typeface="Calibri"/>
                <a:cs typeface="Calibri"/>
              </a:endParaRPr>
            </a:p>
            <a:p>
              <a:pPr marL="12700" algn="ctr">
                <a:lnSpc>
                  <a:spcPct val="100000"/>
                </a:lnSpc>
                <a:spcBef>
                  <a:spcPts val="140"/>
                </a:spcBef>
              </a:pPr>
              <a:r>
                <a:rPr sz="1600" spc="-20" dirty="0">
                  <a:latin typeface="Calibri"/>
                  <a:cs typeface="Calibri"/>
                </a:rPr>
                <a:t>(1,000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spc="15" dirty="0">
                  <a:latin typeface="Calibri"/>
                  <a:cs typeface="Calibri"/>
                </a:rPr>
                <a:t>episodes)</a:t>
              </a:r>
              <a:endParaRPr sz="1600" dirty="0">
                <a:latin typeface="Calibri"/>
                <a:cs typeface="Calibri"/>
              </a:endParaRPr>
            </a:p>
            <a:p>
              <a:pPr marL="12700" algn="ctr">
                <a:lnSpc>
                  <a:spcPct val="100000"/>
                </a:lnSpc>
                <a:spcBef>
                  <a:spcPts val="140"/>
                </a:spcBef>
              </a:pPr>
              <a:r>
                <a:rPr sz="1600" spc="60" dirty="0">
                  <a:latin typeface="Calibri"/>
                  <a:cs typeface="Calibri"/>
                </a:rPr>
                <a:t>(~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b="1" spc="5" dirty="0">
                  <a:latin typeface="Calibri"/>
                  <a:cs typeface="Calibri"/>
                </a:rPr>
                <a:t>3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15" dirty="0">
                  <a:latin typeface="Calibri"/>
                  <a:cs typeface="Calibri"/>
                </a:rPr>
                <a:t>hours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-65" dirty="0">
                  <a:latin typeface="Calibri"/>
                  <a:cs typeface="Calibri"/>
                </a:rPr>
                <a:t>r</a:t>
              </a:r>
              <a:r>
                <a:rPr sz="1600" b="1" spc="5" dirty="0">
                  <a:latin typeface="Calibri"/>
                  <a:cs typeface="Calibri"/>
                </a:rPr>
                <a:t>eal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time</a:t>
              </a:r>
              <a:r>
                <a:rPr sz="16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3" name="object 31"/>
            <p:cNvSpPr txBox="1"/>
            <p:nvPr/>
          </p:nvSpPr>
          <p:spPr>
            <a:xfrm>
              <a:off x="5086737" y="3172611"/>
              <a:ext cx="1825135" cy="76431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sz="1600" spc="-10" dirty="0">
                  <a:latin typeface="Calibri"/>
                  <a:cs typeface="Calibri"/>
                </a:rPr>
                <a:t>10,000,000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dirty="0">
                  <a:latin typeface="Calibri"/>
                  <a:cs typeface="Calibri"/>
                </a:rPr>
                <a:t>s</a:t>
              </a:r>
              <a:r>
                <a:rPr sz="1600" spc="-15" dirty="0">
                  <a:latin typeface="Calibri"/>
                  <a:cs typeface="Calibri"/>
                </a:rPr>
                <a:t>t</a:t>
              </a:r>
              <a:r>
                <a:rPr sz="1600" spc="25" dirty="0">
                  <a:latin typeface="Calibri"/>
                  <a:cs typeface="Calibri"/>
                </a:rPr>
                <a:t>eps</a:t>
              </a:r>
              <a:endParaRPr sz="1600" dirty="0">
                <a:latin typeface="Calibri"/>
                <a:cs typeface="Calibri"/>
              </a:endParaRPr>
            </a:p>
            <a:p>
              <a:pPr marL="12700" algn="ctr">
                <a:lnSpc>
                  <a:spcPct val="100000"/>
                </a:lnSpc>
                <a:spcBef>
                  <a:spcPts val="140"/>
                </a:spcBef>
              </a:pPr>
              <a:r>
                <a:rPr sz="1600" spc="-20" dirty="0">
                  <a:latin typeface="Calibri"/>
                  <a:cs typeface="Calibri"/>
                </a:rPr>
                <a:t>(10,000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spc="15" dirty="0">
                  <a:latin typeface="Calibri"/>
                  <a:cs typeface="Calibri"/>
                </a:rPr>
                <a:t>episodes)</a:t>
              </a:r>
              <a:endParaRPr sz="1600" dirty="0">
                <a:latin typeface="Calibri"/>
                <a:cs typeface="Calibri"/>
              </a:endParaRPr>
            </a:p>
            <a:p>
              <a:pPr marL="12700" algn="ctr">
                <a:lnSpc>
                  <a:spcPct val="100000"/>
                </a:lnSpc>
                <a:spcBef>
                  <a:spcPts val="140"/>
                </a:spcBef>
              </a:pPr>
              <a:r>
                <a:rPr sz="1600" spc="60" dirty="0">
                  <a:latin typeface="Calibri"/>
                  <a:cs typeface="Calibri"/>
                </a:rPr>
                <a:t>(~</a:t>
              </a:r>
              <a:r>
                <a:rPr sz="1600" spc="-30" dirty="0">
                  <a:latin typeface="Calibri"/>
                  <a:cs typeface="Calibri"/>
                </a:rPr>
                <a:t> </a:t>
              </a:r>
              <a:r>
                <a:rPr sz="1600" b="1" spc="-25" dirty="0">
                  <a:latin typeface="Calibri"/>
                  <a:cs typeface="Calibri"/>
                </a:rPr>
                <a:t>1.5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35" dirty="0">
                  <a:latin typeface="Calibri"/>
                  <a:cs typeface="Calibri"/>
                </a:rPr>
                <a:t>d</a:t>
              </a:r>
              <a:r>
                <a:rPr sz="1600" b="1" spc="15" dirty="0">
                  <a:latin typeface="Calibri"/>
                  <a:cs typeface="Calibri"/>
                </a:rPr>
                <a:t>a</a:t>
              </a:r>
              <a:r>
                <a:rPr sz="1600" b="1" spc="5" dirty="0">
                  <a:latin typeface="Calibri"/>
                  <a:cs typeface="Calibri"/>
                </a:rPr>
                <a:t>ys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spc="-65" dirty="0">
                  <a:latin typeface="Calibri"/>
                  <a:cs typeface="Calibri"/>
                </a:rPr>
                <a:t>r</a:t>
              </a:r>
              <a:r>
                <a:rPr sz="1600" b="1" spc="5" dirty="0">
                  <a:latin typeface="Calibri"/>
                  <a:cs typeface="Calibri"/>
                </a:rPr>
                <a:t>eal</a:t>
              </a:r>
              <a:r>
                <a:rPr sz="1600" b="1" spc="-30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time</a:t>
              </a:r>
              <a:r>
                <a:rPr sz="1600" dirty="0">
                  <a:latin typeface="Calibri"/>
                  <a:cs typeface="Calibri"/>
                </a:rPr>
                <a:t>)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2427242" y="5805264"/>
            <a:ext cx="4220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 Types of Reinforcement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3651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Algorithms</a:t>
            </a:r>
            <a:endParaRPr lang="zh-CN" altLang="en-US" dirty="0"/>
          </a:p>
        </p:txBody>
      </p:sp>
      <p:pic>
        <p:nvPicPr>
          <p:cNvPr id="5122" name="Picture 2" descr="http://image.slidesharecdn.com/nextgentalk022015-150211154330-conversion-gate02/95/an-introduction-to-supervised-machine-learning-and-pattern-classification-the-big-picture-8-638.jpg?cb=142378506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5360" b="5547"/>
          <a:stretch/>
        </p:blipFill>
        <p:spPr bwMode="auto">
          <a:xfrm>
            <a:off x="1835696" y="1628800"/>
            <a:ext cx="5937114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 bwMode="auto">
              <a:xfrm>
                <a:off x="657069" y="2420888"/>
                <a:ext cx="3960440" cy="21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e>
                        <m:r>
                          <a:rPr lang="zh-CN" alt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learn mappings from error signals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069" y="2420888"/>
                <a:ext cx="3960440" cy="216024"/>
              </a:xfrm>
              <a:prstGeom prst="rect">
                <a:avLst/>
              </a:prstGeom>
              <a:blipFill rotWithShape="0">
                <a:blip r:embed="rId4"/>
                <a:stretch>
                  <a:fillRect l="-1849" t="-47222" b="-36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 bwMode="auto">
              <a:xfrm>
                <a:off x="1031600" y="6143850"/>
                <a:ext cx="3600400" cy="21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no</a:t>
                </a:r>
                <a:r>
                  <a:rPr lang="en-US" altLang="zh-CN" sz="2400" dirty="0">
                    <a:solidFill>
                      <a:schemeClr val="accent6">
                        <a:lumMod val="7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400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 at all, prior knowledge from data insight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1600" y="6143850"/>
                <a:ext cx="3600400" cy="216024"/>
              </a:xfrm>
              <a:prstGeom prst="rect">
                <a:avLst/>
              </a:prstGeom>
              <a:blipFill rotWithShape="1">
                <a:blip r:embed="rId5"/>
                <a:stretch>
                  <a:fillRect l="-3046" t="-48571" r="-846" b="-3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 bwMode="auto">
              <a:xfrm>
                <a:off x="5436096" y="6143850"/>
                <a:ext cx="3384376" cy="309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altLang="zh-CN" sz="2400" b="0" dirty="0">
                    <a:solidFill>
                      <a:srgbClr val="00B0F0"/>
                    </a:solidFill>
                    <a:latin typeface="Times New Roman" pitchFamily="18" charset="0"/>
                    <a:cs typeface="Times New Roman" pitchFamily="18" charset="0"/>
                  </a:rPr>
                  <a:t> is very sparse, learn from reward signals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6096" y="6143850"/>
                <a:ext cx="3384376" cy="309486"/>
              </a:xfrm>
              <a:prstGeom prst="rect">
                <a:avLst/>
              </a:prstGeom>
              <a:blipFill rotWithShape="1">
                <a:blip r:embed="rId6"/>
                <a:stretch>
                  <a:fillRect l="-2162" t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fs02.androidpit.info/a/27/79/ping-pang-poing-277957-h9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35" y="1924395"/>
            <a:ext cx="2090254" cy="130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2/21/Markov_Decision_Process_example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50" y="3356992"/>
            <a:ext cx="2435424" cy="19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280079" y="2801444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CNN</a:t>
            </a:r>
            <a:endParaRPr lang="zh-CN" altLang="en-US" sz="12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03848" y="4238091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DBN</a:t>
            </a:r>
            <a:endParaRPr lang="zh-CN" altLang="en-US" sz="12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64140" y="4536698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Graphical Models</a:t>
            </a:r>
            <a:endParaRPr lang="zh-CN" altLang="en-US" sz="12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78719" y="34200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考霸</a:t>
            </a:r>
            <a:endParaRPr lang="zh-CN" altLang="en-US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03848" y="51581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学霸</a:t>
            </a:r>
          </a:p>
        </p:txBody>
      </p:sp>
      <p:sp>
        <p:nvSpPr>
          <p:cNvPr id="17" name="矩形 16"/>
          <p:cNvSpPr/>
          <p:nvPr/>
        </p:nvSpPr>
        <p:spPr>
          <a:xfrm>
            <a:off x="5068183" y="5158199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正常人</a:t>
            </a:r>
          </a:p>
        </p:txBody>
      </p:sp>
      <p:sp>
        <p:nvSpPr>
          <p:cNvPr id="19" name="矩形 18"/>
          <p:cNvSpPr/>
          <p:nvPr/>
        </p:nvSpPr>
        <p:spPr>
          <a:xfrm>
            <a:off x="5570896" y="3315335"/>
            <a:ext cx="1418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General AI</a:t>
            </a:r>
            <a:endParaRPr lang="zh-CN" altLang="en-US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18068" y="3311233"/>
            <a:ext cx="2432111" cy="1153135"/>
            <a:chOff x="1418068" y="3311233"/>
            <a:chExt cx="2432111" cy="1153135"/>
          </a:xfrm>
        </p:grpSpPr>
        <p:sp>
          <p:nvSpPr>
            <p:cNvPr id="18" name="矩形 17"/>
            <p:cNvSpPr/>
            <p:nvPr/>
          </p:nvSpPr>
          <p:spPr>
            <a:xfrm>
              <a:off x="1418068" y="3311233"/>
              <a:ext cx="13564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Narrow AI</a:t>
              </a:r>
              <a:endParaRPr lang="zh-CN" alt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 flipV="1">
              <a:off x="2771800" y="3354842"/>
              <a:ext cx="1078379" cy="186503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8" idx="2"/>
            </p:cNvCxnSpPr>
            <p:nvPr/>
          </p:nvCxnSpPr>
          <p:spPr bwMode="auto">
            <a:xfrm>
              <a:off x="2096299" y="3680565"/>
              <a:ext cx="906623" cy="783803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7" name="直接箭头连接符 26"/>
          <p:cNvCxnSpPr>
            <a:stCxn id="19" idx="2"/>
          </p:cNvCxnSpPr>
          <p:nvPr/>
        </p:nvCxnSpPr>
        <p:spPr bwMode="auto">
          <a:xfrm flipH="1">
            <a:off x="5862039" y="3684667"/>
            <a:ext cx="417930" cy="757438"/>
          </a:xfrm>
          <a:prstGeom prst="straightConnector1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00983158"/>
      </p:ext>
    </p:extLst>
  </p:cSld>
  <p:clrMapOvr>
    <a:masterClrMapping/>
  </p:clrMapOvr>
  <p:transition spd="slow" advTm="4149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</a:t>
            </a:r>
            <a:r>
              <a:rPr lang="en-US" altLang="zh-CN" dirty="0" err="1" smtClean="0"/>
              <a:t>v0</a:t>
            </a:r>
            <a:endParaRPr lang="zh-CN" altLang="en-US" dirty="0"/>
          </a:p>
        </p:txBody>
      </p:sp>
      <p:sp>
        <p:nvSpPr>
          <p:cNvPr id="4" name="object 2"/>
          <p:cNvSpPr/>
          <p:nvPr/>
        </p:nvSpPr>
        <p:spPr>
          <a:xfrm>
            <a:off x="6161460" y="2733920"/>
            <a:ext cx="25908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611560" y="2111620"/>
            <a:ext cx="5613400" cy="204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/>
          <p:nvPr/>
        </p:nvSpPr>
        <p:spPr>
          <a:xfrm>
            <a:off x="6428160" y="2262876"/>
            <a:ext cx="20339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65" dirty="0">
                <a:solidFill>
                  <a:srgbClr val="C0504D"/>
                </a:solidFill>
                <a:latin typeface="Calibri"/>
                <a:cs typeface="Calibri"/>
              </a:rPr>
              <a:t>bac</a:t>
            </a:r>
            <a:r>
              <a:rPr sz="2400" b="1" spc="95" dirty="0">
                <a:solidFill>
                  <a:srgbClr val="C0504D"/>
                </a:solidFill>
                <a:latin typeface="Calibri"/>
                <a:cs typeface="Calibri"/>
              </a:rPr>
              <a:t>k</a:t>
            </a:r>
            <a:r>
              <a:rPr sz="2400" b="1" spc="60" dirty="0">
                <a:solidFill>
                  <a:srgbClr val="C0504D"/>
                </a:solidFill>
                <a:latin typeface="Calibri"/>
                <a:cs typeface="Calibri"/>
              </a:rPr>
              <a:t>p</a:t>
            </a:r>
            <a:r>
              <a:rPr sz="2400" b="1" spc="15" dirty="0">
                <a:solidFill>
                  <a:srgbClr val="C0504D"/>
                </a:solidFill>
                <a:latin typeface="Calibri"/>
                <a:cs typeface="Calibri"/>
              </a:rPr>
              <a:t>r</a:t>
            </a:r>
            <a:r>
              <a:rPr sz="2400" b="1" spc="85" dirty="0">
                <a:solidFill>
                  <a:srgbClr val="C0504D"/>
                </a:solidFill>
                <a:latin typeface="Calibri"/>
                <a:cs typeface="Calibri"/>
              </a:rPr>
              <a:t>opag</a:t>
            </a:r>
            <a:r>
              <a:rPr sz="2400" b="1" spc="65" dirty="0">
                <a:solidFill>
                  <a:srgbClr val="C0504D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C0504D"/>
                </a:solidFill>
                <a:latin typeface="Calibri"/>
                <a:cs typeface="Calibri"/>
              </a:rPr>
              <a:t>t</a:t>
            </a:r>
            <a:r>
              <a:rPr sz="2400" b="1" spc="20" dirty="0">
                <a:solidFill>
                  <a:srgbClr val="C0504D"/>
                </a:solidFill>
                <a:latin typeface="Calibri"/>
                <a:cs typeface="Calibri"/>
              </a:rPr>
              <a:t>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3528" y="4653136"/>
            <a:ext cx="8653660" cy="1274411"/>
            <a:chOff x="310828" y="4483968"/>
            <a:chExt cx="10693400" cy="1574800"/>
          </a:xfrm>
        </p:grpSpPr>
        <p:sp>
          <p:nvSpPr>
            <p:cNvPr id="7" name="object 6"/>
            <p:cNvSpPr/>
            <p:nvPr/>
          </p:nvSpPr>
          <p:spPr>
            <a:xfrm>
              <a:off x="323528" y="4483968"/>
              <a:ext cx="10680700" cy="35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323529" y="5019556"/>
              <a:ext cx="8699501" cy="749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310828" y="5703168"/>
              <a:ext cx="9728200" cy="355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584620" y="1343161"/>
            <a:ext cx="78774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40" dirty="0" smtClean="0">
                <a:latin typeface="Calibri"/>
                <a:cs typeface="Calibri"/>
              </a:rPr>
              <a:t>Back propagate through model to optimize policy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53199" y="548680"/>
            <a:ext cx="5382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00000"/>
              </a:lnSpc>
              <a:tabLst>
                <a:tab pos="292100" algn="l"/>
              </a:tabLst>
            </a:pPr>
            <a:r>
              <a:rPr lang="fr-FR" altLang="zh-CN" sz="1600" spc="45" dirty="0" err="1" smtClean="0">
                <a:cs typeface="Calibri"/>
              </a:rPr>
              <a:t>c</a:t>
            </a:r>
            <a:r>
              <a:rPr lang="fr-FR" altLang="zh-CN" sz="1600" spc="35" dirty="0" err="1" smtClean="0">
                <a:cs typeface="Calibri"/>
              </a:rPr>
              <a:t>olle</a:t>
            </a:r>
            <a:r>
              <a:rPr lang="fr-FR" altLang="zh-CN" sz="1600" spc="70" dirty="0" err="1" smtClean="0">
                <a:cs typeface="Calibri"/>
              </a:rPr>
              <a:t>c</a:t>
            </a:r>
            <a:r>
              <a:rPr lang="fr-FR" altLang="zh-CN" sz="1600" spc="-10" dirty="0" err="1" smtClean="0">
                <a:cs typeface="Calibri"/>
              </a:rPr>
              <a:t>t</a:t>
            </a:r>
            <a:r>
              <a:rPr lang="fr-FR" altLang="zh-CN" sz="1600" spc="-30" dirty="0" smtClean="0">
                <a:cs typeface="Calibri"/>
              </a:rPr>
              <a:t> </a:t>
            </a:r>
            <a:r>
              <a:rPr lang="fr-FR" altLang="zh-CN" sz="1600" spc="-70" dirty="0" err="1" smtClean="0">
                <a:cs typeface="Calibri"/>
              </a:rPr>
              <a:t>r</a:t>
            </a:r>
            <a:r>
              <a:rPr lang="fr-FR" altLang="zh-CN" sz="1600" spc="70" dirty="0" err="1" smtClean="0">
                <a:cs typeface="Calibri"/>
              </a:rPr>
              <a:t>andom</a:t>
            </a:r>
            <a:r>
              <a:rPr lang="fr-FR" altLang="zh-CN" sz="1600" spc="-30" dirty="0" smtClean="0">
                <a:cs typeface="Calibri"/>
              </a:rPr>
              <a:t> </a:t>
            </a:r>
            <a:r>
              <a:rPr lang="fr-FR" altLang="zh-CN" sz="1600" spc="45" dirty="0" err="1" smtClean="0">
                <a:cs typeface="Calibri"/>
              </a:rPr>
              <a:t>samples</a:t>
            </a:r>
            <a:r>
              <a:rPr lang="fr-FR" altLang="zh-CN" sz="1600" spc="-105" dirty="0" smtClean="0">
                <a:cs typeface="Calibri"/>
              </a:rPr>
              <a:t>,</a:t>
            </a:r>
            <a:r>
              <a:rPr lang="fr-FR" altLang="zh-CN" sz="1600" spc="-30" dirty="0" smtClean="0">
                <a:cs typeface="Calibri"/>
              </a:rPr>
              <a:t> </a:t>
            </a:r>
            <a:r>
              <a:rPr lang="fr-FR" altLang="zh-CN" sz="1600" spc="-25" dirty="0" smtClean="0">
                <a:cs typeface="Calibri"/>
              </a:rPr>
              <a:t>t</a:t>
            </a:r>
            <a:r>
              <a:rPr lang="fr-FR" altLang="zh-CN" sz="1600" spc="-45" dirty="0" smtClean="0">
                <a:cs typeface="Calibri"/>
              </a:rPr>
              <a:t>r</a:t>
            </a:r>
            <a:r>
              <a:rPr lang="fr-FR" altLang="zh-CN" sz="1600" spc="40" dirty="0" smtClean="0">
                <a:cs typeface="Calibri"/>
              </a:rPr>
              <a:t>ain</a:t>
            </a:r>
            <a:r>
              <a:rPr lang="fr-FR" altLang="zh-CN" sz="1600" spc="-30" dirty="0" smtClean="0">
                <a:cs typeface="Calibri"/>
              </a:rPr>
              <a:t> </a:t>
            </a:r>
            <a:r>
              <a:rPr lang="en-US" altLang="zh-CN" sz="1600" spc="-30" dirty="0" smtClean="0">
                <a:cs typeface="Calibri"/>
              </a:rPr>
              <a:t>d</a:t>
            </a:r>
            <a:r>
              <a:rPr lang="fr-FR" altLang="zh-CN" sz="1600" spc="60" dirty="0" err="1" smtClean="0">
                <a:cs typeface="Calibri"/>
              </a:rPr>
              <a:t>ynamics</a:t>
            </a:r>
            <a:r>
              <a:rPr lang="fr-FR" altLang="zh-CN" sz="1600" spc="-105" dirty="0" smtClean="0">
                <a:cs typeface="Calibri"/>
              </a:rPr>
              <a:t>,</a:t>
            </a:r>
            <a:r>
              <a:rPr lang="fr-FR" altLang="zh-CN" sz="1600" spc="-30" dirty="0" smtClean="0">
                <a:cs typeface="Calibri"/>
              </a:rPr>
              <a:t> </a:t>
            </a:r>
            <a:r>
              <a:rPr lang="fr-FR" altLang="zh-CN" sz="1600" spc="50" dirty="0" smtClean="0">
                <a:cs typeface="Calibri"/>
              </a:rPr>
              <a:t>plan</a:t>
            </a:r>
            <a:endParaRPr lang="fr-FR" altLang="zh-CN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43957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</a:t>
            </a:r>
            <a:r>
              <a:rPr lang="en-US" altLang="zh-CN" dirty="0" err="1"/>
              <a:t>v0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spc="10" dirty="0">
                <a:latin typeface="Calibri"/>
                <a:cs typeface="Calibri"/>
              </a:rPr>
              <a:t>Dist</a:t>
            </a:r>
            <a:r>
              <a:rPr lang="en-US" altLang="zh-CN" sz="2400" spc="15" dirty="0">
                <a:latin typeface="Calibri"/>
                <a:cs typeface="Calibri"/>
              </a:rPr>
              <a:t>r</a:t>
            </a:r>
            <a:r>
              <a:rPr lang="en-US" altLang="zh-CN" sz="2400" spc="45" dirty="0">
                <a:latin typeface="Calibri"/>
                <a:cs typeface="Calibri"/>
              </a:rPr>
              <a:t>ibution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45" dirty="0">
                <a:latin typeface="Calibri"/>
                <a:cs typeface="Calibri"/>
              </a:rPr>
              <a:t>mism</a:t>
            </a:r>
            <a:r>
              <a:rPr lang="en-US" altLang="zh-CN" sz="2400" spc="25" dirty="0">
                <a:latin typeface="Calibri"/>
                <a:cs typeface="Calibri"/>
              </a:rPr>
              <a:t>a</a:t>
            </a:r>
            <a:r>
              <a:rPr lang="en-US" altLang="zh-CN" sz="2400" spc="-40" dirty="0">
                <a:latin typeface="Calibri"/>
                <a:cs typeface="Calibri"/>
              </a:rPr>
              <a:t>t</a:t>
            </a:r>
            <a:r>
              <a:rPr lang="en-US" altLang="zh-CN" sz="2400" spc="65" dirty="0">
                <a:latin typeface="Calibri"/>
                <a:cs typeface="Calibri"/>
              </a:rPr>
              <a:t>ch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25" dirty="0">
                <a:latin typeface="Calibri"/>
                <a:cs typeface="Calibri"/>
              </a:rPr>
              <a:t>p</a:t>
            </a:r>
            <a:r>
              <a:rPr lang="en-US" altLang="zh-CN" sz="2400" spc="-15" dirty="0">
                <a:latin typeface="Calibri"/>
                <a:cs typeface="Calibri"/>
              </a:rPr>
              <a:t>r</a:t>
            </a:r>
            <a:r>
              <a:rPr lang="en-US" altLang="zh-CN" sz="2400" spc="55" dirty="0">
                <a:latin typeface="Calibri"/>
                <a:cs typeface="Calibri"/>
              </a:rPr>
              <a:t>oblem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55" dirty="0">
                <a:latin typeface="Calibri"/>
                <a:cs typeface="Calibri"/>
              </a:rPr>
              <a:t>be</a:t>
            </a:r>
            <a:r>
              <a:rPr lang="en-US" altLang="zh-CN" sz="2400" spc="25" dirty="0">
                <a:latin typeface="Calibri"/>
                <a:cs typeface="Calibri"/>
              </a:rPr>
              <a:t>c</a:t>
            </a:r>
            <a:r>
              <a:rPr lang="en-US" altLang="zh-CN" sz="2400" spc="30" dirty="0">
                <a:latin typeface="Calibri"/>
                <a:cs typeface="Calibri"/>
              </a:rPr>
              <a:t>omes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35" dirty="0">
                <a:latin typeface="Calibri"/>
                <a:cs typeface="Calibri"/>
              </a:rPr>
              <a:t>exa</a:t>
            </a:r>
            <a:r>
              <a:rPr lang="en-US" altLang="zh-CN" sz="2400" spc="15" dirty="0">
                <a:latin typeface="Calibri"/>
                <a:cs typeface="Calibri"/>
              </a:rPr>
              <a:t>c</a:t>
            </a:r>
            <a:r>
              <a:rPr lang="en-US" altLang="zh-CN" sz="2400" spc="-45" dirty="0">
                <a:latin typeface="Calibri"/>
                <a:cs typeface="Calibri"/>
              </a:rPr>
              <a:t>e</a:t>
            </a:r>
            <a:r>
              <a:rPr lang="en-US" altLang="zh-CN" sz="2400" spc="-20" dirty="0">
                <a:latin typeface="Calibri"/>
                <a:cs typeface="Calibri"/>
              </a:rPr>
              <a:t>r</a:t>
            </a:r>
            <a:r>
              <a:rPr lang="en-US" altLang="zh-CN" sz="2400" spc="55" dirty="0">
                <a:latin typeface="Calibri"/>
                <a:cs typeface="Calibri"/>
              </a:rPr>
              <a:t>b</a:t>
            </a:r>
            <a:r>
              <a:rPr lang="en-US" altLang="zh-CN" sz="2400" spc="35" dirty="0">
                <a:latin typeface="Calibri"/>
                <a:cs typeface="Calibri"/>
              </a:rPr>
              <a:t>a</a:t>
            </a:r>
            <a:r>
              <a:rPr lang="en-US" altLang="zh-CN" sz="2400" spc="-40" dirty="0">
                <a:latin typeface="Calibri"/>
                <a:cs typeface="Calibri"/>
              </a:rPr>
              <a:t>t</a:t>
            </a:r>
            <a:r>
              <a:rPr lang="en-US" altLang="zh-CN" sz="2400" spc="55" dirty="0">
                <a:latin typeface="Calibri"/>
                <a:cs typeface="Calibri"/>
              </a:rPr>
              <a:t>ed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as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10" dirty="0">
                <a:latin typeface="Calibri"/>
                <a:cs typeface="Calibri"/>
              </a:rPr>
              <a:t>w</a:t>
            </a:r>
            <a:r>
              <a:rPr lang="en-US" altLang="zh-CN" sz="2400" dirty="0">
                <a:latin typeface="Calibri"/>
                <a:cs typeface="Calibri"/>
              </a:rPr>
              <a:t>e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25" dirty="0">
                <a:latin typeface="Calibri"/>
                <a:cs typeface="Calibri"/>
              </a:rPr>
              <a:t>use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35" dirty="0">
                <a:latin typeface="Calibri"/>
                <a:cs typeface="Calibri"/>
              </a:rPr>
              <a:t>mo</a:t>
            </a:r>
            <a:r>
              <a:rPr lang="en-US" altLang="zh-CN" sz="2400" spc="-15" dirty="0">
                <a:latin typeface="Calibri"/>
                <a:cs typeface="Calibri"/>
              </a:rPr>
              <a:t>r</a:t>
            </a:r>
            <a:r>
              <a:rPr lang="en-US" altLang="zh-CN" sz="2400" dirty="0">
                <a:latin typeface="Calibri"/>
                <a:cs typeface="Calibri"/>
              </a:rPr>
              <a:t>e </a:t>
            </a:r>
            <a:r>
              <a:rPr lang="en-US" altLang="zh-CN" sz="2400" spc="40" dirty="0">
                <a:latin typeface="Calibri"/>
                <a:cs typeface="Calibri"/>
              </a:rPr>
              <a:t>exp</a:t>
            </a:r>
            <a:r>
              <a:rPr lang="en-US" altLang="zh-CN" sz="2400" spc="-5" dirty="0">
                <a:latin typeface="Calibri"/>
                <a:cs typeface="Calibri"/>
              </a:rPr>
              <a:t>r</a:t>
            </a:r>
            <a:r>
              <a:rPr lang="en-US" altLang="zh-CN" sz="2400" spc="20" dirty="0">
                <a:latin typeface="Calibri"/>
                <a:cs typeface="Calibri"/>
              </a:rPr>
              <a:t>essi</a:t>
            </a:r>
            <a:r>
              <a:rPr lang="en-US" altLang="zh-CN" sz="2400" spc="-5" dirty="0">
                <a:latin typeface="Calibri"/>
                <a:cs typeface="Calibri"/>
              </a:rPr>
              <a:t>v</a:t>
            </a:r>
            <a:r>
              <a:rPr lang="en-US" altLang="zh-CN" sz="2400" dirty="0">
                <a:latin typeface="Calibri"/>
                <a:cs typeface="Calibri"/>
              </a:rPr>
              <a:t>e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55" dirty="0">
                <a:latin typeface="Calibri"/>
                <a:cs typeface="Calibri"/>
              </a:rPr>
              <a:t>model</a:t>
            </a:r>
            <a:r>
              <a:rPr lang="en-US" altLang="zh-CN" sz="2400" spc="-40" dirty="0">
                <a:latin typeface="Calibri"/>
                <a:cs typeface="Calibri"/>
              </a:rPr>
              <a:t> </a:t>
            </a:r>
            <a:r>
              <a:rPr lang="en-US" altLang="zh-CN" sz="2400" spc="10" dirty="0">
                <a:latin typeface="Calibri"/>
                <a:cs typeface="Calibri"/>
              </a:rPr>
              <a:t>classes</a:t>
            </a:r>
            <a:endParaRPr lang="en-US" altLang="zh-CN" sz="2400" dirty="0">
              <a:latin typeface="Calibri"/>
              <a:cs typeface="Calibri"/>
            </a:endParaRPr>
          </a:p>
          <a:p>
            <a:endParaRPr lang="zh-CN" altLang="en-US" sz="2400" dirty="0"/>
          </a:p>
        </p:txBody>
      </p:sp>
      <p:sp>
        <p:nvSpPr>
          <p:cNvPr id="4" name="object 5"/>
          <p:cNvSpPr/>
          <p:nvPr/>
        </p:nvSpPr>
        <p:spPr>
          <a:xfrm>
            <a:off x="2444750" y="2147469"/>
            <a:ext cx="4724400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2901950" y="2884099"/>
            <a:ext cx="1095375" cy="585470"/>
          </a:xfrm>
          <a:custGeom>
            <a:avLst/>
            <a:gdLst/>
            <a:ahLst/>
            <a:cxnLst/>
            <a:rect l="l" t="t" r="r" b="b"/>
            <a:pathLst>
              <a:path w="1095375" h="585469">
                <a:moveTo>
                  <a:pt x="0" y="585475"/>
                </a:moveTo>
                <a:lnTo>
                  <a:pt x="47591" y="556992"/>
                </a:lnTo>
                <a:lnTo>
                  <a:pt x="94044" y="527941"/>
                </a:lnTo>
                <a:lnTo>
                  <a:pt x="138221" y="497751"/>
                </a:lnTo>
                <a:lnTo>
                  <a:pt x="178982" y="465854"/>
                </a:lnTo>
                <a:lnTo>
                  <a:pt x="215191" y="431680"/>
                </a:lnTo>
                <a:lnTo>
                  <a:pt x="245707" y="394660"/>
                </a:lnTo>
                <a:lnTo>
                  <a:pt x="269088" y="353409"/>
                </a:lnTo>
                <a:lnTo>
                  <a:pt x="281695" y="299163"/>
                </a:lnTo>
                <a:lnTo>
                  <a:pt x="285139" y="257378"/>
                </a:lnTo>
                <a:lnTo>
                  <a:pt x="285952" y="213719"/>
                </a:lnTo>
                <a:lnTo>
                  <a:pt x="285730" y="191890"/>
                </a:lnTo>
                <a:lnTo>
                  <a:pt x="285281" y="170435"/>
                </a:lnTo>
                <a:lnTo>
                  <a:pt x="284748" y="149636"/>
                </a:lnTo>
                <a:lnTo>
                  <a:pt x="284273" y="129774"/>
                </a:lnTo>
                <a:lnTo>
                  <a:pt x="284001" y="111130"/>
                </a:lnTo>
                <a:lnTo>
                  <a:pt x="284074" y="93985"/>
                </a:lnTo>
                <a:lnTo>
                  <a:pt x="284637" y="78620"/>
                </a:lnTo>
                <a:lnTo>
                  <a:pt x="294644" y="40582"/>
                </a:lnTo>
                <a:lnTo>
                  <a:pt x="299802" y="38334"/>
                </a:lnTo>
                <a:lnTo>
                  <a:pt x="306146" y="40090"/>
                </a:lnTo>
                <a:lnTo>
                  <a:pt x="330742" y="69334"/>
                </a:lnTo>
                <a:lnTo>
                  <a:pt x="350709" y="104003"/>
                </a:lnTo>
                <a:lnTo>
                  <a:pt x="372535" y="146324"/>
                </a:lnTo>
                <a:lnTo>
                  <a:pt x="395365" y="192452"/>
                </a:lnTo>
                <a:lnTo>
                  <a:pt x="406889" y="215743"/>
                </a:lnTo>
                <a:lnTo>
                  <a:pt x="429624" y="260373"/>
                </a:lnTo>
                <a:lnTo>
                  <a:pt x="451227" y="299199"/>
                </a:lnTo>
                <a:lnTo>
                  <a:pt x="479639" y="338142"/>
                </a:lnTo>
                <a:lnTo>
                  <a:pt x="494675" y="345633"/>
                </a:lnTo>
                <a:lnTo>
                  <a:pt x="500575" y="342395"/>
                </a:lnTo>
                <a:lnTo>
                  <a:pt x="513646" y="288541"/>
                </a:lnTo>
                <a:lnTo>
                  <a:pt x="516067" y="244509"/>
                </a:lnTo>
                <a:lnTo>
                  <a:pt x="517424" y="194739"/>
                </a:lnTo>
                <a:lnTo>
                  <a:pt x="518097" y="169030"/>
                </a:lnTo>
                <a:lnTo>
                  <a:pt x="520218" y="118622"/>
                </a:lnTo>
                <a:lnTo>
                  <a:pt x="524423" y="73100"/>
                </a:lnTo>
                <a:lnTo>
                  <a:pt x="537391" y="23277"/>
                </a:lnTo>
                <a:lnTo>
                  <a:pt x="562130" y="8354"/>
                </a:lnTo>
                <a:lnTo>
                  <a:pt x="573755" y="13713"/>
                </a:lnTo>
                <a:lnTo>
                  <a:pt x="602119" y="40114"/>
                </a:lnTo>
                <a:lnTo>
                  <a:pt x="636086" y="83305"/>
                </a:lnTo>
                <a:lnTo>
                  <a:pt x="674193" y="138337"/>
                </a:lnTo>
                <a:lnTo>
                  <a:pt x="714981" y="200265"/>
                </a:lnTo>
                <a:lnTo>
                  <a:pt x="735922" y="232269"/>
                </a:lnTo>
                <a:lnTo>
                  <a:pt x="756986" y="264142"/>
                </a:lnTo>
                <a:lnTo>
                  <a:pt x="798748" y="325021"/>
                </a:lnTo>
                <a:lnTo>
                  <a:pt x="838804" y="377955"/>
                </a:lnTo>
                <a:lnTo>
                  <a:pt x="875694" y="417998"/>
                </a:lnTo>
                <a:lnTo>
                  <a:pt x="907956" y="440202"/>
                </a:lnTo>
                <a:lnTo>
                  <a:pt x="921895" y="443069"/>
                </a:lnTo>
                <a:lnTo>
                  <a:pt x="935212" y="439801"/>
                </a:lnTo>
                <a:lnTo>
                  <a:pt x="976459" y="398039"/>
                </a:lnTo>
                <a:lnTo>
                  <a:pt x="1003629" y="349834"/>
                </a:lnTo>
                <a:lnTo>
                  <a:pt x="1029224" y="291189"/>
                </a:lnTo>
                <a:lnTo>
                  <a:pt x="1052122" y="227117"/>
                </a:lnTo>
                <a:lnTo>
                  <a:pt x="1071197" y="162633"/>
                </a:lnTo>
                <a:lnTo>
                  <a:pt x="1085325" y="102751"/>
                </a:lnTo>
                <a:lnTo>
                  <a:pt x="1093382" y="52485"/>
                </a:lnTo>
                <a:lnTo>
                  <a:pt x="1094783" y="32525"/>
                </a:lnTo>
                <a:lnTo>
                  <a:pt x="1094244" y="16850"/>
                </a:lnTo>
                <a:lnTo>
                  <a:pt x="1091626" y="6085"/>
                </a:lnTo>
                <a:lnTo>
                  <a:pt x="1086787" y="859"/>
                </a:lnTo>
                <a:lnTo>
                  <a:pt x="1080413" y="30"/>
                </a:lnTo>
                <a:lnTo>
                  <a:pt x="1072330" y="1586"/>
                </a:lnTo>
                <a:lnTo>
                  <a:pt x="1038642" y="19415"/>
                </a:lnTo>
                <a:lnTo>
                  <a:pt x="992521" y="54586"/>
                </a:lnTo>
                <a:lnTo>
                  <a:pt x="955961" y="86141"/>
                </a:lnTo>
                <a:lnTo>
                  <a:pt x="915516" y="123115"/>
                </a:lnTo>
                <a:lnTo>
                  <a:pt x="871842" y="164592"/>
                </a:lnTo>
                <a:lnTo>
                  <a:pt x="825595" y="209657"/>
                </a:lnTo>
                <a:lnTo>
                  <a:pt x="777433" y="257393"/>
                </a:lnTo>
                <a:lnTo>
                  <a:pt x="728012" y="306887"/>
                </a:lnTo>
                <a:lnTo>
                  <a:pt x="723533" y="311392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3584003" y="31792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19130" y="0"/>
                </a:moveTo>
                <a:lnTo>
                  <a:pt x="0" y="57980"/>
                </a:lnTo>
                <a:lnTo>
                  <a:pt x="57862" y="38496"/>
                </a:lnTo>
                <a:lnTo>
                  <a:pt x="191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2749550" y="3646069"/>
            <a:ext cx="3201670" cy="0"/>
          </a:xfrm>
          <a:custGeom>
            <a:avLst/>
            <a:gdLst/>
            <a:ahLst/>
            <a:cxnLst/>
            <a:rect l="l" t="t" r="r" b="b"/>
            <a:pathLst>
              <a:path w="3201670">
                <a:moveTo>
                  <a:pt x="0" y="0"/>
                </a:moveTo>
                <a:lnTo>
                  <a:pt x="3191849" y="0"/>
                </a:lnTo>
                <a:lnTo>
                  <a:pt x="3201374" y="0"/>
                </a:lnTo>
              </a:path>
            </a:pathLst>
          </a:custGeom>
          <a:ln w="1905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/>
          <p:nvPr/>
        </p:nvSpPr>
        <p:spPr>
          <a:xfrm>
            <a:off x="5955157" y="3610572"/>
            <a:ext cx="71120" cy="71120"/>
          </a:xfrm>
          <a:custGeom>
            <a:avLst/>
            <a:gdLst/>
            <a:ahLst/>
            <a:cxnLst/>
            <a:rect l="l" t="t" r="r" b="b"/>
            <a:pathLst>
              <a:path w="71120" h="71119">
                <a:moveTo>
                  <a:pt x="0" y="0"/>
                </a:moveTo>
                <a:lnTo>
                  <a:pt x="0" y="70993"/>
                </a:lnTo>
                <a:lnTo>
                  <a:pt x="70992" y="3549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 txBox="1"/>
          <p:nvPr/>
        </p:nvSpPr>
        <p:spPr>
          <a:xfrm>
            <a:off x="5289550" y="3334208"/>
            <a:ext cx="22936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rebuchet MS"/>
                <a:cs typeface="Trebuchet MS"/>
              </a:rPr>
              <a:t>go right to get higher!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2905697" y="2737835"/>
            <a:ext cx="3395345" cy="1978660"/>
          </a:xfrm>
          <a:custGeom>
            <a:avLst/>
            <a:gdLst/>
            <a:ahLst/>
            <a:cxnLst/>
            <a:rect l="l" t="t" r="r" b="b"/>
            <a:pathLst>
              <a:path w="3395345" h="1978660">
                <a:moveTo>
                  <a:pt x="0" y="723362"/>
                </a:moveTo>
                <a:lnTo>
                  <a:pt x="1221697" y="273657"/>
                </a:lnTo>
                <a:lnTo>
                  <a:pt x="1267135" y="256386"/>
                </a:lnTo>
                <a:lnTo>
                  <a:pt x="1310237" y="239446"/>
                </a:lnTo>
                <a:lnTo>
                  <a:pt x="1351162" y="222867"/>
                </a:lnTo>
                <a:lnTo>
                  <a:pt x="1390067" y="206681"/>
                </a:lnTo>
                <a:lnTo>
                  <a:pt x="1427110" y="190919"/>
                </a:lnTo>
                <a:lnTo>
                  <a:pt x="1462447" y="175610"/>
                </a:lnTo>
                <a:lnTo>
                  <a:pt x="1528636" y="146481"/>
                </a:lnTo>
                <a:lnTo>
                  <a:pt x="1559802" y="132721"/>
                </a:lnTo>
                <a:lnTo>
                  <a:pt x="1619066" y="106967"/>
                </a:lnTo>
                <a:lnTo>
                  <a:pt x="1675287" y="83773"/>
                </a:lnTo>
                <a:lnTo>
                  <a:pt x="1729723" y="63386"/>
                </a:lnTo>
                <a:lnTo>
                  <a:pt x="1783636" y="46052"/>
                </a:lnTo>
                <a:lnTo>
                  <a:pt x="1838282" y="32021"/>
                </a:lnTo>
                <a:lnTo>
                  <a:pt x="1894096" y="21261"/>
                </a:lnTo>
                <a:lnTo>
                  <a:pt x="1947164" y="12423"/>
                </a:lnTo>
                <a:lnTo>
                  <a:pt x="1997380" y="5650"/>
                </a:lnTo>
                <a:lnTo>
                  <a:pt x="2045441" y="1370"/>
                </a:lnTo>
                <a:lnTo>
                  <a:pt x="2092045" y="8"/>
                </a:lnTo>
                <a:lnTo>
                  <a:pt x="2115017" y="556"/>
                </a:lnTo>
                <a:lnTo>
                  <a:pt x="2160741" y="4374"/>
                </a:lnTo>
                <a:lnTo>
                  <a:pt x="2206750" y="12181"/>
                </a:lnTo>
                <a:lnTo>
                  <a:pt x="2253740" y="24401"/>
                </a:lnTo>
                <a:lnTo>
                  <a:pt x="2302409" y="41464"/>
                </a:lnTo>
                <a:lnTo>
                  <a:pt x="2353454" y="63795"/>
                </a:lnTo>
                <a:lnTo>
                  <a:pt x="2379950" y="76154"/>
                </a:lnTo>
                <a:lnTo>
                  <a:pt x="2406935" y="88274"/>
                </a:lnTo>
                <a:lnTo>
                  <a:pt x="2462163" y="112723"/>
                </a:lnTo>
                <a:lnTo>
                  <a:pt x="2518710" y="138986"/>
                </a:lnTo>
                <a:lnTo>
                  <a:pt x="2576148" y="168906"/>
                </a:lnTo>
                <a:lnTo>
                  <a:pt x="2634052" y="204328"/>
                </a:lnTo>
                <a:lnTo>
                  <a:pt x="2691993" y="247095"/>
                </a:lnTo>
                <a:lnTo>
                  <a:pt x="2749543" y="299051"/>
                </a:lnTo>
                <a:lnTo>
                  <a:pt x="2778039" y="329051"/>
                </a:lnTo>
                <a:lnTo>
                  <a:pt x="2806277" y="362039"/>
                </a:lnTo>
                <a:lnTo>
                  <a:pt x="2834205" y="398247"/>
                </a:lnTo>
                <a:lnTo>
                  <a:pt x="2861767" y="437905"/>
                </a:lnTo>
                <a:lnTo>
                  <a:pt x="2888912" y="481242"/>
                </a:lnTo>
                <a:lnTo>
                  <a:pt x="2915585" y="528490"/>
                </a:lnTo>
                <a:lnTo>
                  <a:pt x="2940949" y="577803"/>
                </a:lnTo>
                <a:lnTo>
                  <a:pt x="2966088" y="630574"/>
                </a:lnTo>
                <a:lnTo>
                  <a:pt x="2991015" y="686627"/>
                </a:lnTo>
                <a:lnTo>
                  <a:pt x="3015741" y="745789"/>
                </a:lnTo>
                <a:lnTo>
                  <a:pt x="3040277" y="807883"/>
                </a:lnTo>
                <a:lnTo>
                  <a:pt x="3064634" y="872735"/>
                </a:lnTo>
                <a:lnTo>
                  <a:pt x="3088824" y="940169"/>
                </a:lnTo>
                <a:lnTo>
                  <a:pt x="3112859" y="1010010"/>
                </a:lnTo>
                <a:lnTo>
                  <a:pt x="3136748" y="1082083"/>
                </a:lnTo>
                <a:lnTo>
                  <a:pt x="3160505" y="1156213"/>
                </a:lnTo>
                <a:lnTo>
                  <a:pt x="3184140" y="1232224"/>
                </a:lnTo>
                <a:lnTo>
                  <a:pt x="3207664" y="1309941"/>
                </a:lnTo>
                <a:lnTo>
                  <a:pt x="3231089" y="1389189"/>
                </a:lnTo>
                <a:lnTo>
                  <a:pt x="3254426" y="1469793"/>
                </a:lnTo>
                <a:lnTo>
                  <a:pt x="3277687" y="1551578"/>
                </a:lnTo>
                <a:lnTo>
                  <a:pt x="3300883" y="1634368"/>
                </a:lnTo>
                <a:lnTo>
                  <a:pt x="3324025" y="1717988"/>
                </a:lnTo>
                <a:lnTo>
                  <a:pt x="3347125" y="1802263"/>
                </a:lnTo>
                <a:lnTo>
                  <a:pt x="3370194" y="1887019"/>
                </a:lnTo>
                <a:lnTo>
                  <a:pt x="3393243" y="1972078"/>
                </a:lnTo>
                <a:lnTo>
                  <a:pt x="3394897" y="1978200"/>
                </a:lnTo>
              </a:path>
            </a:pathLst>
          </a:custGeom>
          <a:ln w="127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6275344" y="4712984"/>
            <a:ext cx="52705" cy="60325"/>
          </a:xfrm>
          <a:custGeom>
            <a:avLst/>
            <a:gdLst/>
            <a:ahLst/>
            <a:cxnLst/>
            <a:rect l="l" t="t" r="r" b="b"/>
            <a:pathLst>
              <a:path w="52704" h="60325">
                <a:moveTo>
                  <a:pt x="52715" y="0"/>
                </a:moveTo>
                <a:lnTo>
                  <a:pt x="0" y="14258"/>
                </a:lnTo>
                <a:lnTo>
                  <a:pt x="40615" y="59844"/>
                </a:lnTo>
                <a:lnTo>
                  <a:pt x="5271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7"/>
          <p:cNvSpPr/>
          <p:nvPr/>
        </p:nvSpPr>
        <p:spPr>
          <a:xfrm>
            <a:off x="2647950" y="2655469"/>
            <a:ext cx="1041400" cy="24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8"/>
          <p:cNvSpPr/>
          <p:nvPr/>
        </p:nvSpPr>
        <p:spPr>
          <a:xfrm>
            <a:off x="5670550" y="2845969"/>
            <a:ext cx="673100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9"/>
          <p:cNvSpPr/>
          <p:nvPr/>
        </p:nvSpPr>
        <p:spPr>
          <a:xfrm>
            <a:off x="3854450" y="2591969"/>
            <a:ext cx="6477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0"/>
          <p:cNvSpPr/>
          <p:nvPr/>
        </p:nvSpPr>
        <p:spPr>
          <a:xfrm>
            <a:off x="3158751" y="5808819"/>
            <a:ext cx="3035300" cy="46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4150360" y="3326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Pro: simple, no iterative procedure</a:t>
            </a:r>
          </a:p>
          <a:p>
            <a:r>
              <a:rPr lang="en-US" altLang="zh-CN" dirty="0" smtClean="0"/>
              <a:t>Con: distribution mismatch problem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3521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</a:t>
            </a:r>
            <a:r>
              <a:rPr lang="en-US" altLang="zh-CN" dirty="0" err="1"/>
              <a:t>v1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07504" y="2828004"/>
            <a:ext cx="8685088" cy="1666556"/>
            <a:chOff x="279400" y="3886200"/>
            <a:chExt cx="11696700" cy="2244445"/>
          </a:xfrm>
        </p:grpSpPr>
        <p:sp>
          <p:nvSpPr>
            <p:cNvPr id="6" name="object 3"/>
            <p:cNvSpPr/>
            <p:nvPr/>
          </p:nvSpPr>
          <p:spPr>
            <a:xfrm>
              <a:off x="1295400" y="3886200"/>
              <a:ext cx="10680700" cy="355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/>
            <p:cNvSpPr/>
            <p:nvPr/>
          </p:nvSpPr>
          <p:spPr>
            <a:xfrm>
              <a:off x="1282700" y="4343400"/>
              <a:ext cx="8699500" cy="749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/>
            <p:nvPr/>
          </p:nvSpPr>
          <p:spPr>
            <a:xfrm>
              <a:off x="1282700" y="5180482"/>
              <a:ext cx="9728200" cy="35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/>
            <p:cNvSpPr/>
            <p:nvPr/>
          </p:nvSpPr>
          <p:spPr>
            <a:xfrm>
              <a:off x="1282700" y="5762345"/>
              <a:ext cx="8305800" cy="368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279400" y="4508500"/>
              <a:ext cx="914400" cy="1320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/>
          <p:cNvSpPr/>
          <p:nvPr/>
        </p:nvSpPr>
        <p:spPr>
          <a:xfrm>
            <a:off x="977900" y="1512758"/>
            <a:ext cx="4330700" cy="35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977900" y="2046158"/>
            <a:ext cx="4660900" cy="368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3936109" y="548680"/>
            <a:ext cx="4310475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>
              <a:lnSpc>
                <a:spcPts val="2920"/>
              </a:lnSpc>
              <a:spcBef>
                <a:spcPts val="620"/>
              </a:spcBef>
              <a:tabLst>
                <a:tab pos="292100" algn="l"/>
              </a:tabLst>
            </a:pPr>
            <a:r>
              <a:rPr lang="en-US" altLang="zh-CN" spc="5" dirty="0" smtClean="0">
                <a:cs typeface="Calibri"/>
              </a:rPr>
              <a:t>i</a:t>
            </a:r>
            <a:r>
              <a:rPr lang="en-US" altLang="zh-CN" spc="-10" dirty="0" smtClean="0">
                <a:cs typeface="Calibri"/>
              </a:rPr>
              <a:t>t</a:t>
            </a:r>
            <a:r>
              <a:rPr lang="en-US" altLang="zh-CN" spc="-25" dirty="0" smtClean="0">
                <a:cs typeface="Calibri"/>
              </a:rPr>
              <a:t>e</a:t>
            </a:r>
            <a:r>
              <a:rPr lang="en-US" altLang="zh-CN" spc="-35" dirty="0" smtClean="0">
                <a:cs typeface="Calibri"/>
              </a:rPr>
              <a:t>r</a:t>
            </a:r>
            <a:r>
              <a:rPr lang="en-US" altLang="zh-CN" dirty="0" smtClean="0">
                <a:cs typeface="Calibri"/>
              </a:rPr>
              <a:t>a</a:t>
            </a:r>
            <a:r>
              <a:rPr lang="en-US" altLang="zh-CN" spc="25" dirty="0" smtClean="0">
                <a:cs typeface="Calibri"/>
              </a:rPr>
              <a:t>ti</a:t>
            </a:r>
            <a:r>
              <a:rPr lang="en-US" altLang="zh-CN" spc="15" dirty="0" smtClean="0">
                <a:cs typeface="Calibri"/>
              </a:rPr>
              <a:t>v</a:t>
            </a:r>
            <a:r>
              <a:rPr lang="en-US" altLang="zh-CN" spc="25" dirty="0" smtClean="0">
                <a:cs typeface="Calibri"/>
              </a:rPr>
              <a:t>ely</a:t>
            </a:r>
            <a:r>
              <a:rPr lang="en-US" altLang="zh-CN" spc="-30" dirty="0" smtClean="0">
                <a:cs typeface="Calibri"/>
              </a:rPr>
              <a:t> </a:t>
            </a:r>
            <a:r>
              <a:rPr lang="en-US" altLang="zh-CN" spc="45" dirty="0" smtClean="0">
                <a:cs typeface="Calibri"/>
              </a:rPr>
              <a:t>c</a:t>
            </a:r>
            <a:r>
              <a:rPr lang="en-US" altLang="zh-CN" spc="35" dirty="0" smtClean="0">
                <a:cs typeface="Calibri"/>
              </a:rPr>
              <a:t>olle</a:t>
            </a:r>
            <a:r>
              <a:rPr lang="en-US" altLang="zh-CN" spc="70" dirty="0" smtClean="0">
                <a:cs typeface="Calibri"/>
              </a:rPr>
              <a:t>c</a:t>
            </a:r>
            <a:r>
              <a:rPr lang="en-US" altLang="zh-CN" spc="-10" dirty="0" smtClean="0">
                <a:cs typeface="Calibri"/>
              </a:rPr>
              <a:t>t</a:t>
            </a:r>
            <a:r>
              <a:rPr lang="en-US" altLang="zh-CN" spc="-30" dirty="0" smtClean="0">
                <a:cs typeface="Calibri"/>
              </a:rPr>
              <a:t> </a:t>
            </a:r>
            <a:r>
              <a:rPr lang="en-US" altLang="zh-CN" spc="60" dirty="0" smtClean="0">
                <a:cs typeface="Calibri"/>
              </a:rPr>
              <a:t>d</a:t>
            </a:r>
            <a:r>
              <a:rPr lang="en-US" altLang="zh-CN" spc="45" dirty="0" smtClean="0">
                <a:cs typeface="Calibri"/>
              </a:rPr>
              <a:t>a</a:t>
            </a:r>
            <a:r>
              <a:rPr lang="en-US" altLang="zh-CN" spc="-35" dirty="0" smtClean="0">
                <a:cs typeface="Calibri"/>
              </a:rPr>
              <a:t>ta,</a:t>
            </a:r>
            <a:r>
              <a:rPr lang="en-US" altLang="zh-CN" spc="-30" dirty="0" smtClean="0">
                <a:cs typeface="Calibri"/>
              </a:rPr>
              <a:t> </a:t>
            </a:r>
            <a:r>
              <a:rPr lang="en-US" altLang="zh-CN" spc="-80" dirty="0" smtClean="0">
                <a:cs typeface="Calibri"/>
              </a:rPr>
              <a:t>r</a:t>
            </a:r>
            <a:r>
              <a:rPr lang="en-US" altLang="zh-CN" dirty="0" smtClean="0">
                <a:cs typeface="Calibri"/>
              </a:rPr>
              <a:t>efit</a:t>
            </a:r>
            <a:r>
              <a:rPr lang="en-US" altLang="zh-CN" spc="-30" dirty="0" smtClean="0">
                <a:cs typeface="Calibri"/>
              </a:rPr>
              <a:t> </a:t>
            </a:r>
            <a:r>
              <a:rPr lang="en-US" altLang="zh-CN" spc="60" dirty="0" smtClean="0">
                <a:cs typeface="Calibri"/>
              </a:rPr>
              <a:t>model</a:t>
            </a:r>
            <a:endParaRPr lang="en-US" altLang="zh-CN" dirty="0">
              <a:cs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48695" y="5373216"/>
            <a:ext cx="7157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Pro: simple, solves distribution mismatch</a:t>
            </a:r>
          </a:p>
          <a:p>
            <a:r>
              <a:rPr lang="en-US" altLang="zh-CN" dirty="0" smtClean="0"/>
              <a:t>Con: might make mistakes with imperfect model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8628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</a:t>
            </a:r>
            <a:r>
              <a:rPr lang="en-US" altLang="zh-CN" dirty="0" err="1"/>
              <a:t>v2a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</a:rPr>
              <a:t>model-predictive control (</a:t>
            </a:r>
            <a:r>
              <a:rPr lang="en-US" altLang="zh-CN" sz="2400" dirty="0" err="1">
                <a:latin typeface="微软雅黑" panose="020B0503020204020204" pitchFamily="34" charset="-122"/>
              </a:rPr>
              <a:t>MPC</a:t>
            </a:r>
            <a:r>
              <a:rPr lang="en-US" altLang="zh-CN" sz="2400" dirty="0">
                <a:latin typeface="微软雅黑" panose="020B0503020204020204" pitchFamily="34" charset="-122"/>
              </a:rPr>
              <a:t>)</a:t>
            </a: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769" y="1916832"/>
            <a:ext cx="8889432" cy="1837725"/>
            <a:chOff x="75056" y="3517900"/>
            <a:chExt cx="12040744" cy="2489200"/>
          </a:xfrm>
        </p:grpSpPr>
        <p:sp>
          <p:nvSpPr>
            <p:cNvPr id="5" name="object 13"/>
            <p:cNvSpPr/>
            <p:nvPr/>
          </p:nvSpPr>
          <p:spPr>
            <a:xfrm>
              <a:off x="1422400" y="3517900"/>
              <a:ext cx="10693400" cy="355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6" name="object 14"/>
            <p:cNvSpPr/>
            <p:nvPr/>
          </p:nvSpPr>
          <p:spPr>
            <a:xfrm>
              <a:off x="1409700" y="3962400"/>
              <a:ext cx="86995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7" name="object 15"/>
            <p:cNvSpPr/>
            <p:nvPr/>
          </p:nvSpPr>
          <p:spPr>
            <a:xfrm>
              <a:off x="1397000" y="4787900"/>
              <a:ext cx="7823200" cy="355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8" name="object 16"/>
            <p:cNvSpPr/>
            <p:nvPr/>
          </p:nvSpPr>
          <p:spPr>
            <a:xfrm>
              <a:off x="1384300" y="5219700"/>
              <a:ext cx="9245600" cy="355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9" name="object 17"/>
            <p:cNvSpPr/>
            <p:nvPr/>
          </p:nvSpPr>
          <p:spPr>
            <a:xfrm>
              <a:off x="1397000" y="5638800"/>
              <a:ext cx="4800600" cy="368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0" name="object 18"/>
            <p:cNvSpPr/>
            <p:nvPr/>
          </p:nvSpPr>
          <p:spPr>
            <a:xfrm>
              <a:off x="607574" y="4743350"/>
              <a:ext cx="863867" cy="11171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1" name="object 19"/>
            <p:cNvSpPr/>
            <p:nvPr/>
          </p:nvSpPr>
          <p:spPr>
            <a:xfrm>
              <a:off x="444500" y="4203700"/>
              <a:ext cx="939800" cy="17526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2" name="object 20"/>
            <p:cNvSpPr txBox="1"/>
            <p:nvPr/>
          </p:nvSpPr>
          <p:spPr>
            <a:xfrm>
              <a:off x="75056" y="4171594"/>
              <a:ext cx="375195" cy="1784986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b="1" spc="-10" dirty="0">
                  <a:solidFill>
                    <a:srgbClr val="027C27"/>
                  </a:solidFill>
                  <a:latin typeface="Calibri"/>
                  <a:cs typeface="Calibri"/>
                </a:rPr>
                <a:t>e</a:t>
              </a:r>
              <a:r>
                <a:rPr b="1" spc="-35" dirty="0">
                  <a:solidFill>
                    <a:srgbClr val="027C27"/>
                  </a:solidFill>
                  <a:latin typeface="Calibri"/>
                  <a:cs typeface="Calibri"/>
                </a:rPr>
                <a:t>v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e</a:t>
              </a:r>
              <a:r>
                <a:rPr b="1" spc="50" dirty="0">
                  <a:solidFill>
                    <a:srgbClr val="027C27"/>
                  </a:solidFill>
                  <a:latin typeface="Calibri"/>
                  <a:cs typeface="Calibri"/>
                </a:rPr>
                <a:t>r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y</a:t>
              </a:r>
              <a:r>
                <a:rPr b="1" spc="-50" dirty="0">
                  <a:solidFill>
                    <a:srgbClr val="027C27"/>
                  </a:solidFill>
                  <a:latin typeface="Calibri"/>
                  <a:cs typeface="Calibri"/>
                </a:rPr>
                <a:t> 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N</a:t>
              </a:r>
              <a:r>
                <a:rPr b="1" spc="-50" dirty="0">
                  <a:solidFill>
                    <a:srgbClr val="027C27"/>
                  </a:solidFill>
                  <a:latin typeface="Calibri"/>
                  <a:cs typeface="Calibri"/>
                </a:rPr>
                <a:t> 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s</a:t>
              </a:r>
              <a:r>
                <a:rPr b="1" spc="-15" dirty="0">
                  <a:solidFill>
                    <a:srgbClr val="027C27"/>
                  </a:solidFill>
                  <a:latin typeface="Calibri"/>
                  <a:cs typeface="Calibri"/>
                </a:rPr>
                <a:t>t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eps</a:t>
              </a:r>
              <a:endParaRPr dirty="0">
                <a:latin typeface="Calibri"/>
                <a:cs typeface="Calibri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618603"/>
            <a:ext cx="1090613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617602" y="4365104"/>
            <a:ext cx="66959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instead sample to choose actions, one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Sample action sequences from some distribution (e.g. uniformly at random)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Run actions through model to prediction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Choose action leading to the best future</a:t>
            </a:r>
            <a:endParaRPr lang="en-US" altLang="zh-CN" dirty="0"/>
          </a:p>
        </p:txBody>
      </p:sp>
      <p:cxnSp>
        <p:nvCxnSpPr>
          <p:cNvPr id="18" name="直接箭头连接符 17"/>
          <p:cNvCxnSpPr>
            <a:stCxn id="16" idx="0"/>
            <a:endCxn id="7" idx="2"/>
          </p:cNvCxnSpPr>
          <p:nvPr/>
        </p:nvCxnSpPr>
        <p:spPr bwMode="auto">
          <a:xfrm flipV="1">
            <a:off x="3965586" y="3116979"/>
            <a:ext cx="1" cy="1248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067942" y="188639"/>
            <a:ext cx="4923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Pro: robust to small model errors</a:t>
            </a:r>
          </a:p>
          <a:p>
            <a:r>
              <a:rPr lang="en-US" altLang="zh-CN" sz="1600" dirty="0" smtClean="0"/>
              <a:t>Con: computationally expensive, but have a planning algorithm available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195886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25" dirty="0"/>
              <a:t>What</a:t>
            </a:r>
            <a:r>
              <a:rPr lang="en-US" altLang="zh-CN" spc="-35" dirty="0"/>
              <a:t> </a:t>
            </a:r>
            <a:r>
              <a:rPr lang="en-US" altLang="zh-CN" spc="-70" dirty="0"/>
              <a:t>k</a:t>
            </a:r>
            <a:r>
              <a:rPr lang="en-US" altLang="zh-CN" dirty="0"/>
              <a:t>ind</a:t>
            </a:r>
            <a:r>
              <a:rPr lang="en-US" altLang="zh-CN" spc="-35" dirty="0"/>
              <a:t> </a:t>
            </a:r>
            <a:r>
              <a:rPr lang="en-US" altLang="zh-CN" spc="-95" dirty="0"/>
              <a:t>of</a:t>
            </a:r>
            <a:r>
              <a:rPr lang="en-US" altLang="zh-CN" spc="-35" dirty="0"/>
              <a:t> </a:t>
            </a:r>
            <a:r>
              <a:rPr lang="en-US" altLang="zh-CN" spc="-25" dirty="0"/>
              <a:t>models</a:t>
            </a:r>
            <a:r>
              <a:rPr lang="en-US" altLang="zh-CN" spc="-35" dirty="0"/>
              <a:t> </a:t>
            </a:r>
            <a:r>
              <a:rPr lang="en-US" altLang="zh-CN" dirty="0"/>
              <a:t>can</a:t>
            </a:r>
            <a:r>
              <a:rPr lang="en-US" altLang="zh-CN" spc="-35" dirty="0"/>
              <a:t> w</a:t>
            </a:r>
            <a:r>
              <a:rPr lang="en-US" altLang="zh-CN" spc="-70" dirty="0"/>
              <a:t>e</a:t>
            </a:r>
            <a:r>
              <a:rPr lang="en-US" altLang="zh-CN" spc="-35" dirty="0"/>
              <a:t> </a:t>
            </a:r>
            <a:r>
              <a:rPr lang="en-US" altLang="zh-CN" spc="-125" dirty="0"/>
              <a:t>use?</a:t>
            </a:r>
            <a:endParaRPr lang="zh-CN" altLang="en-US" dirty="0"/>
          </a:p>
        </p:txBody>
      </p:sp>
      <p:sp>
        <p:nvSpPr>
          <p:cNvPr id="4" name="object 3"/>
          <p:cNvSpPr/>
          <p:nvPr/>
        </p:nvSpPr>
        <p:spPr>
          <a:xfrm>
            <a:off x="1219200" y="1934467"/>
            <a:ext cx="2286000" cy="1142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1257300" y="1484784"/>
            <a:ext cx="56826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  <a:tabLst>
                <a:tab pos="3593465" algn="l"/>
              </a:tabLst>
            </a:pPr>
            <a:r>
              <a:rPr sz="2400" dirty="0">
                <a:latin typeface="Trebuchet MS"/>
                <a:cs typeface="Trebuchet MS"/>
              </a:rPr>
              <a:t>Gau</a:t>
            </a:r>
            <a:r>
              <a:rPr sz="2400" spc="-5" dirty="0">
                <a:latin typeface="Trebuchet MS"/>
                <a:cs typeface="Trebuchet MS"/>
              </a:rPr>
              <a:t>s</a:t>
            </a:r>
            <a:r>
              <a:rPr sz="2400" spc="-15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ian </a:t>
            </a:r>
            <a:r>
              <a:rPr sz="2400" spc="-15" dirty="0">
                <a:latin typeface="Trebuchet MS"/>
                <a:cs typeface="Trebuchet MS"/>
              </a:rPr>
              <a:t>p</a:t>
            </a:r>
            <a:r>
              <a:rPr sz="2400" spc="-20" dirty="0">
                <a:latin typeface="Trebuchet MS"/>
                <a:cs typeface="Trebuchet MS"/>
              </a:rPr>
              <a:t>ro</a:t>
            </a:r>
            <a:r>
              <a:rPr sz="2400" dirty="0">
                <a:latin typeface="Trebuchet MS"/>
                <a:cs typeface="Trebuchet MS"/>
              </a:rPr>
              <a:t>ce</a:t>
            </a:r>
            <a:r>
              <a:rPr sz="2400" spc="-5" dirty="0">
                <a:latin typeface="Trebuchet MS"/>
                <a:cs typeface="Trebuchet MS"/>
              </a:rPr>
              <a:t>s</a:t>
            </a:r>
            <a:r>
              <a:rPr sz="2400" spc="-10" dirty="0">
                <a:latin typeface="Trebuchet MS"/>
                <a:cs typeface="Trebuchet MS"/>
              </a:rPr>
              <a:t>s</a:t>
            </a:r>
            <a:r>
              <a:rPr sz="2400" dirty="0">
                <a:latin typeface="Trebuchet MS"/>
                <a:cs typeface="Trebuchet MS"/>
              </a:rPr>
              <a:t>	neu</a:t>
            </a:r>
            <a:r>
              <a:rPr sz="2400" spc="-5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al</a:t>
            </a:r>
            <a:r>
              <a:rPr sz="2400" spc="-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netw</a:t>
            </a:r>
            <a:r>
              <a:rPr sz="2400" spc="-5" dirty="0">
                <a:latin typeface="Trebuchet MS"/>
                <a:cs typeface="Trebuchet MS"/>
              </a:rPr>
              <a:t>o</a:t>
            </a:r>
            <a:r>
              <a:rPr sz="2400" spc="-15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800600" y="1934466"/>
            <a:ext cx="1905000" cy="1282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 txBox="1"/>
          <p:nvPr/>
        </p:nvSpPr>
        <p:spPr>
          <a:xfrm>
            <a:off x="5384800" y="3208224"/>
            <a:ext cx="1974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rebuchet MS"/>
                <a:cs typeface="Trebuchet MS"/>
              </a:rPr>
              <a:t>image: </a:t>
            </a:r>
            <a:r>
              <a:rPr sz="1200" spc="-10" dirty="0">
                <a:latin typeface="Trebuchet MS"/>
                <a:cs typeface="Trebuchet MS"/>
              </a:rPr>
              <a:t>Pun</a:t>
            </a:r>
            <a:r>
              <a:rPr sz="1200" spc="-5" dirty="0">
                <a:latin typeface="Trebuchet MS"/>
                <a:cs typeface="Trebuchet MS"/>
              </a:rPr>
              <a:t>jani 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bbee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 ‘14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762000" y="3953765"/>
            <a:ext cx="19050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762000" y="4309365"/>
            <a:ext cx="3530600" cy="17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/>
          <p:nvPr/>
        </p:nvSpPr>
        <p:spPr>
          <a:xfrm>
            <a:off x="762000" y="4652265"/>
            <a:ext cx="2908300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4648200" y="4614165"/>
            <a:ext cx="2730500" cy="393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4648200" y="5223765"/>
            <a:ext cx="2400300" cy="355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/>
          <p:cNvSpPr/>
          <p:nvPr/>
        </p:nvSpPr>
        <p:spPr>
          <a:xfrm>
            <a:off x="4648200" y="5795265"/>
            <a:ext cx="2463800" cy="393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/>
          <p:cNvSpPr/>
          <p:nvPr/>
        </p:nvSpPr>
        <p:spPr>
          <a:xfrm>
            <a:off x="762000" y="3623565"/>
            <a:ext cx="2959100" cy="203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8"/>
          <p:cNvSpPr/>
          <p:nvPr/>
        </p:nvSpPr>
        <p:spPr>
          <a:xfrm>
            <a:off x="4635500" y="3610865"/>
            <a:ext cx="2806700" cy="241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/>
          <p:cNvSpPr/>
          <p:nvPr/>
        </p:nvSpPr>
        <p:spPr>
          <a:xfrm>
            <a:off x="4635500" y="4004565"/>
            <a:ext cx="2921000" cy="469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825500" y="5805192"/>
            <a:ext cx="3073400" cy="406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 txBox="1"/>
          <p:nvPr/>
        </p:nvSpPr>
        <p:spPr>
          <a:xfrm>
            <a:off x="1981517" y="5249165"/>
            <a:ext cx="7613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othe</a:t>
            </a:r>
            <a:r>
              <a:rPr sz="2400" spc="-10" dirty="0">
                <a:latin typeface="Trebuchet MS"/>
                <a:cs typeface="Trebuchet MS"/>
              </a:rPr>
              <a:t>r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342199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Handling high-dimensional </a:t>
            </a:r>
            <a:r>
              <a:rPr lang="en-US" altLang="zh-CN" sz="3600" dirty="0" smtClean="0"/>
              <a:t>observations</a:t>
            </a:r>
            <a:endParaRPr lang="zh-CN" altLang="en-US" sz="3600" dirty="0"/>
          </a:p>
        </p:txBody>
      </p:sp>
      <p:sp>
        <p:nvSpPr>
          <p:cNvPr id="4" name="object 2"/>
          <p:cNvSpPr/>
          <p:nvPr/>
        </p:nvSpPr>
        <p:spPr>
          <a:xfrm>
            <a:off x="1004516" y="3601907"/>
            <a:ext cx="3810000" cy="2622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229816" y="6387099"/>
            <a:ext cx="5378450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100" dirty="0">
                <a:latin typeface="Calibri"/>
                <a:cs typeface="Calibri"/>
              </a:rPr>
              <a:t>also</a:t>
            </a:r>
            <a:r>
              <a:rPr sz="2200" spc="-140" dirty="0">
                <a:latin typeface="Calibri"/>
                <a:cs typeface="Calibri"/>
              </a:rPr>
              <a:t>:</a:t>
            </a:r>
            <a:r>
              <a:rPr sz="2200" spc="-200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n</a:t>
            </a:r>
            <a:r>
              <a:rPr sz="2200" spc="4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60" dirty="0">
                <a:latin typeface="Calibri"/>
                <a:cs typeface="Calibri"/>
              </a:rPr>
              <a:t>r</a:t>
            </a:r>
            <a:r>
              <a:rPr sz="2200" spc="25" dirty="0">
                <a:latin typeface="Calibri"/>
                <a:cs typeface="Calibri"/>
              </a:rPr>
              <a:t>ew</a:t>
            </a:r>
            <a:r>
              <a:rPr sz="2200" spc="-35" dirty="0">
                <a:latin typeface="Calibri"/>
                <a:cs typeface="Calibri"/>
              </a:rPr>
              <a:t>a</a:t>
            </a:r>
            <a:r>
              <a:rPr sz="2200" spc="-125" dirty="0">
                <a:latin typeface="Calibri"/>
                <a:cs typeface="Calibri"/>
              </a:rPr>
              <a:t>r</a:t>
            </a:r>
            <a:r>
              <a:rPr sz="2200" spc="80" dirty="0">
                <a:latin typeface="Calibri"/>
                <a:cs typeface="Calibri"/>
              </a:rPr>
              <a:t>d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65" dirty="0">
                <a:latin typeface="Calibri"/>
                <a:cs typeface="Calibri"/>
              </a:rPr>
              <a:t>si</a:t>
            </a:r>
            <a:r>
              <a:rPr sz="2200" spc="250" dirty="0">
                <a:latin typeface="Calibri"/>
                <a:cs typeface="Calibri"/>
              </a:rPr>
              <a:t>g</a:t>
            </a:r>
            <a:r>
              <a:rPr sz="2200" spc="55" dirty="0">
                <a:latin typeface="Calibri"/>
                <a:cs typeface="Calibri"/>
              </a:rPr>
              <a:t>na</a:t>
            </a:r>
            <a:r>
              <a:rPr sz="2200" spc="15" dirty="0">
                <a:latin typeface="Calibri"/>
                <a:cs typeface="Calibri"/>
              </a:rPr>
              <a:t>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40" dirty="0">
                <a:latin typeface="Calibri"/>
                <a:cs typeface="Calibri"/>
              </a:rPr>
              <a:t>wit</a:t>
            </a:r>
            <a:r>
              <a:rPr sz="2200" spc="20" dirty="0">
                <a:latin typeface="Calibri"/>
                <a:cs typeface="Calibri"/>
              </a:rPr>
              <a:t>h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70" dirty="0">
                <a:latin typeface="Calibri"/>
                <a:cs typeface="Calibri"/>
              </a:rPr>
              <a:t>onl</a:t>
            </a:r>
            <a:r>
              <a:rPr sz="2200" spc="35" dirty="0">
                <a:latin typeface="Calibri"/>
                <a:cs typeface="Calibri"/>
              </a:rPr>
              <a:t>y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45" dirty="0">
                <a:latin typeface="Calibri"/>
                <a:cs typeface="Calibri"/>
              </a:rPr>
              <a:t>obse</a:t>
            </a:r>
            <a:r>
              <a:rPr sz="2200" spc="60" dirty="0">
                <a:latin typeface="Calibri"/>
                <a:cs typeface="Calibri"/>
              </a:rPr>
              <a:t>r</a:t>
            </a:r>
            <a:r>
              <a:rPr sz="2200" spc="90" dirty="0">
                <a:latin typeface="Calibri"/>
                <a:cs typeface="Calibri"/>
              </a:rPr>
              <a:t>v</a:t>
            </a:r>
            <a:r>
              <a:rPr sz="2200" spc="-20" dirty="0">
                <a:latin typeface="Calibri"/>
                <a:cs typeface="Calibri"/>
              </a:rPr>
              <a:t>a</a:t>
            </a:r>
            <a:r>
              <a:rPr sz="2200" spc="40" dirty="0">
                <a:latin typeface="Calibri"/>
                <a:cs typeface="Calibri"/>
              </a:rPr>
              <a:t>tions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51520" y="1412776"/>
            <a:ext cx="8684115" cy="200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/>
          <p:nvPr/>
        </p:nvSpPr>
        <p:spPr>
          <a:xfrm>
            <a:off x="5076056" y="3734664"/>
            <a:ext cx="3745001" cy="2482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/>
          <p:nvPr/>
        </p:nvSpPr>
        <p:spPr>
          <a:xfrm>
            <a:off x="4930006" y="3452806"/>
            <a:ext cx="40525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80" dirty="0">
                <a:latin typeface="Calibri"/>
                <a:cs typeface="Calibri"/>
              </a:rPr>
              <a:t>one</a:t>
            </a:r>
            <a:r>
              <a:rPr sz="2200" b="1" spc="-5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option</a:t>
            </a:r>
            <a:r>
              <a:rPr sz="2200" spc="-140" dirty="0">
                <a:latin typeface="Calibri"/>
                <a:cs typeface="Calibri"/>
              </a:rPr>
              <a:t>: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20" dirty="0">
                <a:latin typeface="Calibri"/>
                <a:cs typeface="Calibri"/>
              </a:rPr>
              <a:t>p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spc="25" dirty="0">
                <a:latin typeface="Calibri"/>
                <a:cs typeface="Calibri"/>
              </a:rPr>
              <a:t>o</a:t>
            </a:r>
            <a:r>
              <a:rPr sz="2200" spc="35" dirty="0">
                <a:latin typeface="Calibri"/>
                <a:cs typeface="Calibri"/>
              </a:rPr>
              <a:t>vide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50" dirty="0">
                <a:latin typeface="Calibri"/>
                <a:cs typeface="Calibri"/>
              </a:rPr>
              <a:t>image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of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65" dirty="0">
                <a:latin typeface="Calibri"/>
                <a:cs typeface="Calibri"/>
              </a:rPr>
              <a:t>goal</a:t>
            </a:r>
            <a:endParaRPr sz="2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3216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Learning in Latent Space</a:t>
            </a:r>
            <a:endParaRPr lang="zh-CN" altLang="en-US" sz="4400" dirty="0"/>
          </a:p>
        </p:txBody>
      </p:sp>
      <p:sp>
        <p:nvSpPr>
          <p:cNvPr id="4" name="object 3"/>
          <p:cNvSpPr txBox="1"/>
          <p:nvPr/>
        </p:nvSpPr>
        <p:spPr>
          <a:xfrm>
            <a:off x="42846" y="3697252"/>
            <a:ext cx="38842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180" dirty="0">
                <a:latin typeface="Calibri"/>
                <a:cs typeface="Calibri"/>
              </a:rPr>
              <a:t>K</a:t>
            </a:r>
            <a:r>
              <a:rPr sz="2400" b="1" spc="45" dirty="0">
                <a:latin typeface="Calibri"/>
                <a:cs typeface="Calibri"/>
              </a:rPr>
              <a:t>e</a:t>
            </a:r>
            <a:r>
              <a:rPr sz="2400" b="1" spc="120" dirty="0">
                <a:latin typeface="Calibri"/>
                <a:cs typeface="Calibri"/>
              </a:rPr>
              <a:t>y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125" dirty="0">
                <a:latin typeface="Calibri"/>
                <a:cs typeface="Calibri"/>
              </a:rPr>
              <a:t>idea</a:t>
            </a:r>
            <a:r>
              <a:rPr sz="2400" spc="-165" dirty="0">
                <a:latin typeface="Calibri"/>
                <a:cs typeface="Calibri"/>
              </a:rPr>
              <a:t>: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6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embedding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674190" y="3697252"/>
            <a:ext cx="901534" cy="399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" name="object 5"/>
          <p:cNvSpPr txBox="1"/>
          <p:nvPr/>
        </p:nvSpPr>
        <p:spPr>
          <a:xfrm>
            <a:off x="4563922" y="3716805"/>
            <a:ext cx="4631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0" dirty="0">
                <a:latin typeface="Calibri"/>
                <a:cs typeface="Calibri"/>
              </a:rPr>
              <a:t>,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the</a:t>
            </a:r>
            <a:r>
              <a:rPr sz="2400" spc="40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6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mode</a:t>
            </a:r>
            <a:r>
              <a:rPr sz="2400" spc="20" dirty="0">
                <a:latin typeface="Calibri"/>
                <a:cs typeface="Calibri"/>
              </a:rPr>
              <a:t>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t</a:t>
            </a:r>
            <a:r>
              <a:rPr sz="2400" spc="35" dirty="0">
                <a:latin typeface="Calibri"/>
                <a:cs typeface="Calibri"/>
              </a:rPr>
              <a:t>e</a:t>
            </a:r>
            <a:r>
              <a:rPr sz="2400" spc="7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spa</a:t>
            </a:r>
            <a:r>
              <a:rPr sz="2400" spc="6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618910" y="4201308"/>
            <a:ext cx="7654770" cy="1819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23528" y="1340768"/>
            <a:ext cx="8684115" cy="2005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5260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Learning in Latent Space</a:t>
            </a:r>
            <a:endParaRPr lang="zh-CN" alt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539552" y="1298262"/>
            <a:ext cx="388429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180" dirty="0">
                <a:latin typeface="Calibri"/>
                <a:cs typeface="Calibri"/>
              </a:rPr>
              <a:t>K</a:t>
            </a:r>
            <a:r>
              <a:rPr sz="2600" b="1" spc="45" dirty="0">
                <a:latin typeface="Calibri"/>
                <a:cs typeface="Calibri"/>
              </a:rPr>
              <a:t>e</a:t>
            </a:r>
            <a:r>
              <a:rPr sz="2600" b="1" spc="120" dirty="0">
                <a:latin typeface="Calibri"/>
                <a:cs typeface="Calibri"/>
              </a:rPr>
              <a:t>y</a:t>
            </a:r>
            <a:r>
              <a:rPr sz="2600" b="1" spc="-55" dirty="0">
                <a:latin typeface="Calibri"/>
                <a:cs typeface="Calibri"/>
              </a:rPr>
              <a:t> </a:t>
            </a:r>
            <a:r>
              <a:rPr sz="2600" b="1" spc="125" dirty="0">
                <a:latin typeface="Calibri"/>
                <a:cs typeface="Calibri"/>
              </a:rPr>
              <a:t>idea</a:t>
            </a:r>
            <a:r>
              <a:rPr sz="2600" spc="-165" dirty="0">
                <a:latin typeface="Calibri"/>
                <a:cs typeface="Calibri"/>
              </a:rPr>
              <a:t>:</a:t>
            </a:r>
            <a:r>
              <a:rPr sz="2600" spc="-2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lea</a:t>
            </a:r>
            <a:r>
              <a:rPr sz="2600" spc="-60" dirty="0">
                <a:latin typeface="Calibri"/>
                <a:cs typeface="Calibri"/>
              </a:rPr>
              <a:t>r</a:t>
            </a:r>
            <a:r>
              <a:rPr sz="2600" spc="65" dirty="0">
                <a:latin typeface="Calibri"/>
                <a:cs typeface="Calibri"/>
              </a:rPr>
              <a:t>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150" dirty="0">
                <a:latin typeface="Calibri"/>
                <a:cs typeface="Calibri"/>
              </a:rPr>
              <a:t>embedding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841724" y="1704734"/>
            <a:ext cx="567436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0" dirty="0" smtClean="0">
                <a:latin typeface="Calibri"/>
                <a:cs typeface="Calibri"/>
              </a:rPr>
              <a:t> </a:t>
            </a:r>
            <a:r>
              <a:rPr sz="2600" spc="70" dirty="0">
                <a:latin typeface="Calibri"/>
                <a:cs typeface="Calibri"/>
              </a:rPr>
              <a:t>the</a:t>
            </a:r>
            <a:r>
              <a:rPr sz="2600" spc="40" dirty="0">
                <a:latin typeface="Calibri"/>
                <a:cs typeface="Calibri"/>
              </a:rPr>
              <a:t>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125" dirty="0">
                <a:latin typeface="Calibri"/>
                <a:cs typeface="Calibri"/>
              </a:rPr>
              <a:t>d</a:t>
            </a:r>
            <a:r>
              <a:rPr sz="2600" spc="65" dirty="0">
                <a:latin typeface="Calibri"/>
                <a:cs typeface="Calibri"/>
              </a:rPr>
              <a:t>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70" dirty="0">
                <a:latin typeface="Calibri"/>
                <a:cs typeface="Calibri"/>
              </a:rPr>
              <a:t>model-base</a:t>
            </a:r>
            <a:r>
              <a:rPr sz="2600" spc="40" dirty="0">
                <a:latin typeface="Calibri"/>
                <a:cs typeface="Calibri"/>
              </a:rPr>
              <a:t>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105" dirty="0">
                <a:latin typeface="Calibri"/>
                <a:cs typeface="Calibri"/>
              </a:rPr>
              <a:t>R</a:t>
            </a:r>
            <a:r>
              <a:rPr sz="2600" spc="40" dirty="0">
                <a:latin typeface="Calibri"/>
                <a:cs typeface="Calibri"/>
              </a:rPr>
              <a:t>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50" dirty="0">
                <a:latin typeface="Calibri"/>
                <a:cs typeface="Calibri"/>
              </a:rPr>
              <a:t>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l</a:t>
            </a:r>
            <a:r>
              <a:rPr sz="2600" spc="-15" dirty="0">
                <a:latin typeface="Calibri"/>
                <a:cs typeface="Calibri"/>
              </a:rPr>
              <a:t>a</a:t>
            </a:r>
            <a:r>
              <a:rPr sz="2600" spc="-75" dirty="0">
                <a:latin typeface="Calibri"/>
                <a:cs typeface="Calibri"/>
              </a:rPr>
              <a:t>t</a:t>
            </a:r>
            <a:r>
              <a:rPr sz="2600" spc="35" dirty="0">
                <a:latin typeface="Calibri"/>
                <a:cs typeface="Calibri"/>
              </a:rPr>
              <a:t>e</a:t>
            </a:r>
            <a:r>
              <a:rPr sz="2600" spc="75" dirty="0">
                <a:latin typeface="Calibri"/>
                <a:cs typeface="Calibri"/>
              </a:rPr>
              <a:t>n</a:t>
            </a:r>
            <a:r>
              <a:rPr sz="2600" spc="-20" dirty="0">
                <a:latin typeface="Calibri"/>
                <a:cs typeface="Calibri"/>
              </a:rPr>
              <a:t>t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75" dirty="0">
                <a:latin typeface="Calibri"/>
                <a:cs typeface="Calibri"/>
              </a:rPr>
              <a:t>spa</a:t>
            </a:r>
            <a:r>
              <a:rPr sz="2600" spc="65" dirty="0">
                <a:latin typeface="Calibri"/>
                <a:cs typeface="Calibri"/>
              </a:rPr>
              <a:t>c</a:t>
            </a:r>
            <a:r>
              <a:rPr sz="2600" dirty="0">
                <a:latin typeface="Calibri"/>
                <a:cs typeface="Calibri"/>
              </a:rPr>
              <a:t>e</a:t>
            </a:r>
          </a:p>
        </p:txBody>
      </p:sp>
      <p:sp>
        <p:nvSpPr>
          <p:cNvPr id="6" name="object 10"/>
          <p:cNvSpPr/>
          <p:nvPr/>
        </p:nvSpPr>
        <p:spPr>
          <a:xfrm>
            <a:off x="4535486" y="1268760"/>
            <a:ext cx="1648661" cy="40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475656" y="2204864"/>
            <a:ext cx="5554344" cy="2233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908587" y="4366690"/>
            <a:ext cx="4688483" cy="1560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 txBox="1"/>
          <p:nvPr/>
        </p:nvSpPr>
        <p:spPr>
          <a:xfrm>
            <a:off x="3419872" y="6052911"/>
            <a:ext cx="14211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35" dirty="0">
                <a:latin typeface="Calibri"/>
                <a:cs typeface="Calibri"/>
              </a:rPr>
              <a:t>NIP</a:t>
            </a:r>
            <a:r>
              <a:rPr spc="20" dirty="0">
                <a:latin typeface="Calibri"/>
                <a:cs typeface="Calibri"/>
              </a:rPr>
              <a:t>S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2015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4362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in Latent Space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64094" y="1596573"/>
            <a:ext cx="8613411" cy="2416408"/>
            <a:chOff x="191898" y="1570898"/>
            <a:chExt cx="11324283" cy="3176916"/>
          </a:xfrm>
        </p:grpSpPr>
        <p:sp>
          <p:nvSpPr>
            <p:cNvPr id="5" name="object 2"/>
            <p:cNvSpPr txBox="1"/>
            <p:nvPr/>
          </p:nvSpPr>
          <p:spPr>
            <a:xfrm>
              <a:off x="1291842" y="3717679"/>
              <a:ext cx="5172075" cy="10082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dirty="0">
                  <a:solidFill>
                    <a:srgbClr val="0365C0"/>
                  </a:solidFill>
                  <a:latin typeface="Calibri"/>
                  <a:cs typeface="Calibri"/>
                </a:rPr>
                <a:t>What is reward for optimizing policy?</a:t>
              </a:r>
              <a:endParaRPr dirty="0">
                <a:latin typeface="Calibri"/>
                <a:cs typeface="Calibri"/>
              </a:endParaRPr>
            </a:p>
            <a:p>
              <a:pPr marL="1574800">
                <a:lnSpc>
                  <a:spcPct val="100000"/>
                </a:lnSpc>
                <a:spcBef>
                  <a:spcPts val="1880"/>
                </a:spcBef>
              </a:pPr>
              <a:r>
                <a:rPr sz="1600" b="1" dirty="0">
                  <a:latin typeface="Calibri"/>
                  <a:cs typeface="Calibri"/>
                </a:rPr>
                <a:t>reward signal</a:t>
              </a:r>
              <a:r>
                <a:rPr sz="1600" dirty="0">
                  <a:latin typeface="Calibri"/>
                  <a:cs typeface="Calibri"/>
                </a:rPr>
                <a:t>:</a:t>
              </a:r>
            </a:p>
          </p:txBody>
        </p:sp>
        <p:sp>
          <p:nvSpPr>
            <p:cNvPr id="6" name="object 3"/>
            <p:cNvSpPr/>
            <p:nvPr/>
          </p:nvSpPr>
          <p:spPr>
            <a:xfrm>
              <a:off x="698893" y="2039024"/>
              <a:ext cx="10817288" cy="323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/>
            <p:cNvSpPr/>
            <p:nvPr/>
          </p:nvSpPr>
          <p:spPr>
            <a:xfrm>
              <a:off x="827309" y="2970753"/>
              <a:ext cx="5886448" cy="247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/>
            <p:cNvSpPr/>
            <p:nvPr/>
          </p:nvSpPr>
          <p:spPr>
            <a:xfrm>
              <a:off x="709491" y="2958053"/>
              <a:ext cx="7350061" cy="309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/>
            <p:cNvSpPr/>
            <p:nvPr/>
          </p:nvSpPr>
          <p:spPr>
            <a:xfrm>
              <a:off x="700785" y="2502910"/>
              <a:ext cx="6354190" cy="3144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191898" y="2655743"/>
              <a:ext cx="2424430" cy="1940560"/>
            </a:xfrm>
            <a:custGeom>
              <a:avLst/>
              <a:gdLst/>
              <a:ahLst/>
              <a:cxnLst/>
              <a:rect l="l" t="t" r="r" b="b"/>
              <a:pathLst>
                <a:path w="2424430" h="1940560">
                  <a:moveTo>
                    <a:pt x="2424300" y="1940166"/>
                  </a:moveTo>
                  <a:lnTo>
                    <a:pt x="2389273" y="1940166"/>
                  </a:lnTo>
                  <a:lnTo>
                    <a:pt x="2068022" y="1902235"/>
                  </a:lnTo>
                  <a:lnTo>
                    <a:pt x="1769938" y="1858070"/>
                  </a:lnTo>
                  <a:lnTo>
                    <a:pt x="1495022" y="1807677"/>
                  </a:lnTo>
                  <a:lnTo>
                    <a:pt x="1243273" y="1751054"/>
                  </a:lnTo>
                  <a:lnTo>
                    <a:pt x="1014692" y="1688205"/>
                  </a:lnTo>
                  <a:lnTo>
                    <a:pt x="809278" y="1619134"/>
                  </a:lnTo>
                  <a:lnTo>
                    <a:pt x="627032" y="1543842"/>
                  </a:lnTo>
                  <a:lnTo>
                    <a:pt x="467954" y="1462331"/>
                  </a:lnTo>
                  <a:lnTo>
                    <a:pt x="332042" y="1374603"/>
                  </a:lnTo>
                  <a:lnTo>
                    <a:pt x="219299" y="1280661"/>
                  </a:lnTo>
                  <a:lnTo>
                    <a:pt x="129723" y="1180508"/>
                  </a:lnTo>
                  <a:lnTo>
                    <a:pt x="63314" y="1074146"/>
                  </a:lnTo>
                  <a:lnTo>
                    <a:pt x="20073" y="961577"/>
                  </a:lnTo>
                  <a:lnTo>
                    <a:pt x="0" y="842804"/>
                  </a:lnTo>
                  <a:lnTo>
                    <a:pt x="3093" y="717828"/>
                  </a:lnTo>
                  <a:lnTo>
                    <a:pt x="29354" y="586652"/>
                  </a:lnTo>
                  <a:lnTo>
                    <a:pt x="78783" y="449280"/>
                  </a:lnTo>
                  <a:lnTo>
                    <a:pt x="151379" y="305711"/>
                  </a:lnTo>
                  <a:lnTo>
                    <a:pt x="247143" y="155951"/>
                  </a:lnTo>
                  <a:lnTo>
                    <a:pt x="366074" y="0"/>
                  </a:lnTo>
                </a:path>
              </a:pathLst>
            </a:custGeom>
            <a:ln w="63499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/>
            <p:cNvSpPr/>
            <p:nvPr/>
          </p:nvSpPr>
          <p:spPr>
            <a:xfrm>
              <a:off x="2568797" y="4459847"/>
              <a:ext cx="234315" cy="266065"/>
            </a:xfrm>
            <a:custGeom>
              <a:avLst/>
              <a:gdLst/>
              <a:ahLst/>
              <a:cxnLst/>
              <a:rect l="l" t="t" r="r" b="b"/>
              <a:pathLst>
                <a:path w="234314" h="266064">
                  <a:moveTo>
                    <a:pt x="0" y="265499"/>
                  </a:moveTo>
                  <a:lnTo>
                    <a:pt x="233883" y="153809"/>
                  </a:lnTo>
                  <a:lnTo>
                    <a:pt x="25266" y="0"/>
                  </a:lnTo>
                </a:path>
              </a:pathLst>
            </a:custGeom>
            <a:ln w="63500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/>
            <p:cNvSpPr/>
            <p:nvPr/>
          </p:nvSpPr>
          <p:spPr>
            <a:xfrm>
              <a:off x="2581433" y="4592600"/>
              <a:ext cx="221615" cy="21590"/>
            </a:xfrm>
            <a:custGeom>
              <a:avLst/>
              <a:gdLst/>
              <a:ahLst/>
              <a:cxnLst/>
              <a:rect l="l" t="t" r="r" b="b"/>
              <a:pathLst>
                <a:path w="221614" h="21589">
                  <a:moveTo>
                    <a:pt x="0" y="0"/>
                  </a:moveTo>
                  <a:lnTo>
                    <a:pt x="221246" y="21056"/>
                  </a:lnTo>
                </a:path>
              </a:pathLst>
            </a:custGeom>
            <a:ln w="63499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/>
            <p:cNvSpPr/>
            <p:nvPr/>
          </p:nvSpPr>
          <p:spPr>
            <a:xfrm>
              <a:off x="5120981" y="4389676"/>
              <a:ext cx="4947983" cy="3581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/>
            <p:cNvSpPr/>
            <p:nvPr/>
          </p:nvSpPr>
          <p:spPr>
            <a:xfrm>
              <a:off x="696842" y="1570898"/>
              <a:ext cx="10504233" cy="3266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79349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in Latent 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</a:rPr>
              <a:t>How to optimize latent embedding g?</a:t>
            </a:r>
          </a:p>
          <a:p>
            <a:endParaRPr lang="zh-CN" altLang="en-US" dirty="0"/>
          </a:p>
        </p:txBody>
      </p:sp>
      <p:sp>
        <p:nvSpPr>
          <p:cNvPr id="4" name="object 2"/>
          <p:cNvSpPr txBox="1"/>
          <p:nvPr/>
        </p:nvSpPr>
        <p:spPr>
          <a:xfrm>
            <a:off x="1950424" y="6294019"/>
            <a:ext cx="5362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70" dirty="0">
                <a:latin typeface="Trebuchet MS"/>
                <a:cs typeface="Trebuchet MS"/>
              </a:rPr>
              <a:t>embeddin</a:t>
            </a:r>
            <a:r>
              <a:rPr sz="2400" dirty="0">
                <a:latin typeface="Trebuchet MS"/>
                <a:cs typeface="Trebuchet MS"/>
              </a:rPr>
              <a:t>g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</a:t>
            </a:r>
            <a:r>
              <a:rPr sz="2400" spc="-10" dirty="0">
                <a:latin typeface="Trebuchet MS"/>
                <a:cs typeface="Trebuchet MS"/>
              </a:rPr>
              <a:t>s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b="1" spc="60" dirty="0">
                <a:latin typeface="Trebuchet MS"/>
                <a:cs typeface="Trebuchet MS"/>
              </a:rPr>
              <a:t>smoot</a:t>
            </a:r>
            <a:r>
              <a:rPr sz="2400" b="1" spc="-15" dirty="0">
                <a:latin typeface="Trebuchet MS"/>
                <a:cs typeface="Trebuchet MS"/>
              </a:rPr>
              <a:t>h</a:t>
            </a:r>
            <a:r>
              <a:rPr sz="2400" b="1" spc="15" dirty="0">
                <a:latin typeface="Trebuchet MS"/>
                <a:cs typeface="Trebuchet MS"/>
              </a:rPr>
              <a:t> </a:t>
            </a:r>
            <a:r>
              <a:rPr sz="2400" b="1" spc="70" dirty="0">
                <a:latin typeface="Trebuchet MS"/>
                <a:cs typeface="Trebuchet MS"/>
              </a:rPr>
              <a:t>an</a:t>
            </a:r>
            <a:r>
              <a:rPr sz="2400" b="1" spc="-15" dirty="0">
                <a:latin typeface="Trebuchet MS"/>
                <a:cs typeface="Trebuchet MS"/>
              </a:rPr>
              <a:t>d</a:t>
            </a:r>
            <a:r>
              <a:rPr sz="2400" b="1" spc="25" dirty="0">
                <a:latin typeface="Trebuchet MS"/>
                <a:cs typeface="Trebuchet MS"/>
              </a:rPr>
              <a:t> </a:t>
            </a:r>
            <a:r>
              <a:rPr sz="2400" b="1" spc="35" dirty="0">
                <a:latin typeface="Trebuchet MS"/>
                <a:cs typeface="Trebuchet MS"/>
              </a:rPr>
              <a:t>str</a:t>
            </a:r>
            <a:r>
              <a:rPr sz="2400" b="1" spc="20" dirty="0">
                <a:latin typeface="Trebuchet MS"/>
                <a:cs typeface="Trebuchet MS"/>
              </a:rPr>
              <a:t>u</a:t>
            </a:r>
            <a:r>
              <a:rPr sz="2400" b="1" spc="50" dirty="0">
                <a:latin typeface="Trebuchet MS"/>
                <a:cs typeface="Trebuchet MS"/>
              </a:rPr>
              <a:t>c</a:t>
            </a:r>
            <a:r>
              <a:rPr sz="2400" b="1" spc="25" dirty="0">
                <a:latin typeface="Trebuchet MS"/>
                <a:cs typeface="Trebuchet MS"/>
              </a:rPr>
              <a:t>tu</a:t>
            </a:r>
            <a:r>
              <a:rPr sz="2400" b="1" dirty="0">
                <a:latin typeface="Trebuchet MS"/>
                <a:cs typeface="Trebuchet MS"/>
              </a:rPr>
              <a:t>r</a:t>
            </a:r>
            <a:r>
              <a:rPr sz="2400" b="1" spc="50" dirty="0">
                <a:latin typeface="Trebuchet MS"/>
                <a:cs typeface="Trebuchet MS"/>
              </a:rPr>
              <a:t>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1871112" y="3657830"/>
            <a:ext cx="5610663" cy="942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3059832" y="4624452"/>
            <a:ext cx="3233145" cy="1643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2411760" y="1790168"/>
            <a:ext cx="4328736" cy="115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6"/>
          <p:cNvSpPr txBox="1"/>
          <p:nvPr/>
        </p:nvSpPr>
        <p:spPr>
          <a:xfrm>
            <a:off x="2194234" y="3061965"/>
            <a:ext cx="4695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Trebuchet MS"/>
                <a:cs typeface="Trebuchet MS"/>
              </a:rPr>
              <a:t>lea</a:t>
            </a:r>
            <a:r>
              <a:rPr sz="2400" spc="-10" dirty="0">
                <a:latin typeface="Trebuchet MS"/>
                <a:cs typeface="Trebuchet MS"/>
              </a:rPr>
              <a:t>r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embeddin</a:t>
            </a:r>
            <a:r>
              <a:rPr sz="2400" dirty="0">
                <a:latin typeface="Trebuchet MS"/>
                <a:cs typeface="Trebuchet MS"/>
              </a:rPr>
              <a:t>g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&amp;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mo</a:t>
            </a:r>
            <a:r>
              <a:rPr sz="2400" spc="45" dirty="0">
                <a:latin typeface="Trebuchet MS"/>
                <a:cs typeface="Trebuchet MS"/>
              </a:rPr>
              <a:t>de</a:t>
            </a:r>
            <a:r>
              <a:rPr sz="2400" dirty="0">
                <a:latin typeface="Trebuchet MS"/>
                <a:cs typeface="Trebuchet MS"/>
              </a:rPr>
              <a:t>l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b="1" spc="25" dirty="0">
                <a:latin typeface="Trebuchet MS"/>
                <a:cs typeface="Trebuchet MS"/>
              </a:rPr>
              <a:t>jo</a:t>
            </a:r>
            <a:r>
              <a:rPr sz="2400" b="1" spc="40" dirty="0">
                <a:latin typeface="Trebuchet MS"/>
                <a:cs typeface="Trebuchet MS"/>
              </a:rPr>
              <a:t>i</a:t>
            </a:r>
            <a:r>
              <a:rPr sz="2400" b="1" spc="60" dirty="0">
                <a:latin typeface="Trebuchet MS"/>
                <a:cs typeface="Trebuchet MS"/>
              </a:rPr>
              <a:t>n</a:t>
            </a:r>
            <a:r>
              <a:rPr sz="2400" b="1" spc="30" dirty="0">
                <a:latin typeface="Trebuchet MS"/>
                <a:cs typeface="Trebuchet MS"/>
              </a:rPr>
              <a:t>tl</a:t>
            </a:r>
            <a:r>
              <a:rPr sz="2400" b="1" spc="-15" dirty="0"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2811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pc="-80" dirty="0"/>
              <a:t>R</a:t>
            </a:r>
            <a:r>
              <a:rPr lang="en-US" altLang="zh-CN" sz="3600" spc="-15" dirty="0"/>
              <a:t>ei</a:t>
            </a:r>
            <a:r>
              <a:rPr lang="en-US" altLang="zh-CN" sz="3600" spc="-45" dirty="0"/>
              <a:t>n</a:t>
            </a:r>
            <a:r>
              <a:rPr lang="en-US" altLang="zh-CN" sz="3600" spc="-75" dirty="0"/>
              <a:t>f</a:t>
            </a:r>
            <a:r>
              <a:rPr lang="en-US" altLang="zh-CN" sz="3600" spc="-25" dirty="0"/>
              <a:t>o</a:t>
            </a:r>
            <a:r>
              <a:rPr lang="en-US" altLang="zh-CN" sz="3600" spc="-65" dirty="0"/>
              <a:t>r</a:t>
            </a:r>
            <a:r>
              <a:rPr lang="en-US" altLang="zh-CN" sz="3600" spc="-20" dirty="0"/>
              <a:t>ceme</a:t>
            </a:r>
            <a:r>
              <a:rPr lang="en-US" altLang="zh-CN" sz="3600" spc="-55" dirty="0"/>
              <a:t>n</a:t>
            </a:r>
            <a:r>
              <a:rPr lang="en-US" altLang="zh-CN" sz="3600" spc="-15" dirty="0"/>
              <a:t>t</a:t>
            </a:r>
            <a:r>
              <a:rPr lang="en-US" altLang="zh-CN" sz="3600" spc="15" dirty="0"/>
              <a:t> </a:t>
            </a:r>
            <a:r>
              <a:rPr lang="en-US" altLang="zh-CN" sz="3600" spc="-20" dirty="0"/>
              <a:t>Learnin</a:t>
            </a:r>
            <a:r>
              <a:rPr lang="en-US" altLang="zh-CN" sz="3600" spc="-15" dirty="0"/>
              <a:t>g</a:t>
            </a:r>
            <a:r>
              <a:rPr lang="en-US" altLang="zh-CN" sz="3600" spc="40" dirty="0"/>
              <a:t> </a:t>
            </a:r>
            <a:r>
              <a:rPr lang="en-US" altLang="zh-CN" sz="3600" dirty="0"/>
              <a:t>in</a:t>
            </a:r>
            <a:r>
              <a:rPr lang="en-US" altLang="zh-CN" sz="3600" spc="5" dirty="0"/>
              <a:t> </a:t>
            </a:r>
            <a:r>
              <a:rPr lang="en-US" altLang="zh-CN" sz="3600" spc="-25" dirty="0"/>
              <a:t>Huma</a:t>
            </a:r>
            <a:r>
              <a:rPr lang="en-US" altLang="zh-CN" sz="3600" spc="-15" dirty="0"/>
              <a:t>ns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397750" cy="5112568"/>
          </a:xfrm>
        </p:spPr>
        <p:txBody>
          <a:bodyPr/>
          <a:lstStyle/>
          <a:p>
            <a:pPr marL="241300" indent="-228600">
              <a:lnSpc>
                <a:spcPts val="2735"/>
              </a:lnSpc>
              <a:buFont typeface="Arial"/>
              <a:buChar char="•"/>
              <a:tabLst>
                <a:tab pos="241300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Human appear </a:t>
            </a:r>
            <a:r>
              <a:rPr lang="en-US" altLang="zh-CN" sz="2400" spc="-20" dirty="0">
                <a:latin typeface="Calibri"/>
                <a:cs typeface="Calibri"/>
              </a:rPr>
              <a:t>t</a:t>
            </a:r>
            <a:r>
              <a:rPr lang="en-US" altLang="zh-CN" sz="2400" dirty="0">
                <a:latin typeface="Calibri"/>
                <a:cs typeface="Calibri"/>
              </a:rPr>
              <a:t>o</a:t>
            </a:r>
            <a:r>
              <a:rPr lang="en-US" altLang="zh-CN" sz="2400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learn </a:t>
            </a:r>
            <a:r>
              <a:rPr lang="en-US" altLang="zh-CN" sz="2400" spc="-25" dirty="0">
                <a:latin typeface="Calibri"/>
                <a:cs typeface="Calibri"/>
              </a:rPr>
              <a:t>t</a:t>
            </a:r>
            <a:r>
              <a:rPr lang="en-US" altLang="zh-CN" sz="2400" dirty="0">
                <a:latin typeface="Calibri"/>
                <a:cs typeface="Calibri"/>
              </a:rPr>
              <a:t>o</a:t>
            </a:r>
            <a:r>
              <a:rPr lang="en-US" altLang="zh-CN" sz="2400" spc="-15" dirty="0">
                <a:latin typeface="Calibri"/>
                <a:cs typeface="Calibri"/>
              </a:rPr>
              <a:t> </a:t>
            </a:r>
            <a:r>
              <a:rPr lang="en-US" altLang="zh-CN" sz="2400" spc="-30" dirty="0">
                <a:latin typeface="Calibri"/>
                <a:cs typeface="Calibri"/>
              </a:rPr>
              <a:t>w</a:t>
            </a:r>
            <a:r>
              <a:rPr lang="en-US" altLang="zh-CN" sz="2400" dirty="0">
                <a:latin typeface="Calibri"/>
                <a:cs typeface="Calibri"/>
              </a:rPr>
              <a:t>alk</a:t>
            </a:r>
            <a:r>
              <a:rPr lang="en-US" altLang="zh-CN" sz="2400" spc="-15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th</a:t>
            </a:r>
            <a:r>
              <a:rPr lang="en-US" altLang="zh-CN" sz="2400" spc="-40" dirty="0">
                <a:latin typeface="Calibri"/>
                <a:cs typeface="Calibri"/>
              </a:rPr>
              <a:t>r</a:t>
            </a:r>
            <a:r>
              <a:rPr lang="en-US" altLang="zh-CN" sz="2400" dirty="0">
                <a:latin typeface="Calibri"/>
                <a:cs typeface="Calibri"/>
              </a:rPr>
              <a:t>ough</a:t>
            </a:r>
            <a:r>
              <a:rPr lang="en-US" altLang="zh-CN" sz="2400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“</a:t>
            </a:r>
            <a:r>
              <a:rPr lang="en-US" altLang="zh-CN" sz="2400" spc="-25" dirty="0">
                <a:latin typeface="Calibri"/>
                <a:cs typeface="Calibri"/>
              </a:rPr>
              <a:t>v</a:t>
            </a:r>
            <a:r>
              <a:rPr lang="en-US" altLang="zh-CN" sz="2400" dirty="0">
                <a:latin typeface="Calibri"/>
                <a:cs typeface="Calibri"/>
              </a:rPr>
              <a:t>ery </a:t>
            </a:r>
            <a:r>
              <a:rPr lang="en-US" altLang="zh-CN" sz="2400" spc="-60" dirty="0">
                <a:latin typeface="Calibri"/>
                <a:cs typeface="Calibri"/>
              </a:rPr>
              <a:t>f</a:t>
            </a:r>
            <a:r>
              <a:rPr lang="en-US" altLang="zh-CN" sz="2400" spc="-15" dirty="0">
                <a:latin typeface="Calibri"/>
                <a:cs typeface="Calibri"/>
              </a:rPr>
              <a:t>e</a:t>
            </a:r>
            <a:r>
              <a:rPr lang="en-US" altLang="zh-CN" sz="2400" dirty="0">
                <a:latin typeface="Calibri"/>
                <a:cs typeface="Calibri"/>
              </a:rPr>
              <a:t>w </a:t>
            </a:r>
            <a:r>
              <a:rPr lang="en-US" altLang="zh-CN" sz="2400" spc="-35" dirty="0">
                <a:latin typeface="Calibri"/>
                <a:cs typeface="Calibri"/>
              </a:rPr>
              <a:t>e</a:t>
            </a:r>
            <a:r>
              <a:rPr lang="en-US" altLang="zh-CN" sz="2400" spc="-45" dirty="0">
                <a:latin typeface="Calibri"/>
                <a:cs typeface="Calibri"/>
              </a:rPr>
              <a:t>x</a:t>
            </a:r>
            <a:r>
              <a:rPr lang="en-US" altLang="zh-CN" sz="2400" dirty="0">
                <a:latin typeface="Calibri"/>
                <a:cs typeface="Calibri"/>
              </a:rPr>
              <a:t>amples”</a:t>
            </a:r>
            <a:r>
              <a:rPr lang="en-US" altLang="zh-CN" sz="2400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of trial</a:t>
            </a:r>
            <a:r>
              <a:rPr lang="en-US" altLang="zh-CN" sz="2400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and</a:t>
            </a:r>
            <a:r>
              <a:rPr lang="en-US" altLang="zh-CN" sz="2400" spc="-5" dirty="0">
                <a:latin typeface="Calibri"/>
                <a:cs typeface="Calibri"/>
              </a:rPr>
              <a:t> </a:t>
            </a:r>
            <a:r>
              <a:rPr lang="en-US" altLang="zh-CN" sz="2400" spc="-15" dirty="0">
                <a:latin typeface="Calibri"/>
                <a:cs typeface="Calibri"/>
              </a:rPr>
              <a:t>er</a:t>
            </a:r>
            <a:r>
              <a:rPr lang="en-US" altLang="zh-CN" sz="2400" spc="-55" dirty="0">
                <a:latin typeface="Calibri"/>
                <a:cs typeface="Calibri"/>
              </a:rPr>
              <a:t>r</a:t>
            </a:r>
            <a:r>
              <a:rPr lang="en-US" altLang="zh-CN" sz="2400" spc="-5" dirty="0">
                <a:latin typeface="Calibri"/>
                <a:cs typeface="Calibri"/>
              </a:rPr>
              <a:t>o</a:t>
            </a:r>
            <a:r>
              <a:rPr lang="en-US" altLang="zh-CN" sz="2400" spc="-254" dirty="0">
                <a:latin typeface="Calibri"/>
                <a:cs typeface="Calibri"/>
              </a:rPr>
              <a:t>r</a:t>
            </a:r>
            <a:r>
              <a:rPr lang="en-US" altLang="zh-CN" sz="2400" dirty="0">
                <a:latin typeface="Calibri"/>
                <a:cs typeface="Calibri"/>
              </a:rPr>
              <a:t>.</a:t>
            </a:r>
            <a:r>
              <a:rPr lang="en-US" altLang="zh-CN" sz="2400" spc="-5" dirty="0">
                <a:latin typeface="Calibri"/>
                <a:cs typeface="Calibri"/>
              </a:rPr>
              <a:t> </a:t>
            </a:r>
            <a:r>
              <a:rPr lang="en-US" altLang="zh-CN" sz="2400" b="1" spc="-20" dirty="0">
                <a:latin typeface="Calibri"/>
                <a:cs typeface="Calibri"/>
              </a:rPr>
              <a:t>H</a:t>
            </a:r>
            <a:r>
              <a:rPr lang="en-US" altLang="zh-CN" sz="2400" b="1" spc="-25" dirty="0">
                <a:latin typeface="Calibri"/>
                <a:cs typeface="Calibri"/>
              </a:rPr>
              <a:t>o</a:t>
            </a:r>
            <a:r>
              <a:rPr lang="en-US" altLang="zh-CN" sz="2400" b="1" dirty="0">
                <a:latin typeface="Calibri"/>
                <a:cs typeface="Calibri"/>
              </a:rPr>
              <a:t>w</a:t>
            </a:r>
            <a:r>
              <a:rPr lang="en-US" altLang="zh-CN" sz="2400" b="1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is an</a:t>
            </a:r>
            <a:r>
              <a:rPr lang="en-US" altLang="zh-CN" sz="2400" spc="-1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open que</a:t>
            </a:r>
            <a:r>
              <a:rPr lang="en-US" altLang="zh-CN" sz="2400" spc="-35" dirty="0">
                <a:latin typeface="Calibri"/>
                <a:cs typeface="Calibri"/>
              </a:rPr>
              <a:t>s</a:t>
            </a:r>
            <a:r>
              <a:rPr lang="en-US" altLang="zh-CN" sz="2400" dirty="0">
                <a:latin typeface="Calibri"/>
                <a:cs typeface="Calibri"/>
              </a:rPr>
              <a:t>tion…</a:t>
            </a:r>
          </a:p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400" spc="-60" dirty="0">
                <a:latin typeface="Calibri"/>
                <a:cs typeface="Calibri"/>
              </a:rPr>
              <a:t>P</a:t>
            </a:r>
            <a:r>
              <a:rPr lang="en-US" altLang="zh-CN" sz="2400" spc="-5" dirty="0">
                <a:latin typeface="Calibri"/>
                <a:cs typeface="Calibri"/>
              </a:rPr>
              <a:t>ossibl</a:t>
            </a:r>
            <a:r>
              <a:rPr lang="en-US" altLang="zh-CN" sz="2400" dirty="0">
                <a:latin typeface="Calibri"/>
                <a:cs typeface="Calibri"/>
              </a:rPr>
              <a:t>e an</a:t>
            </a:r>
            <a:r>
              <a:rPr lang="en-US" altLang="zh-CN" sz="2400" spc="-15" dirty="0">
                <a:latin typeface="Calibri"/>
                <a:cs typeface="Calibri"/>
              </a:rPr>
              <a:t>s</a:t>
            </a:r>
            <a:r>
              <a:rPr lang="en-US" altLang="zh-CN" sz="2400" spc="-45" dirty="0">
                <a:latin typeface="Calibri"/>
                <a:cs typeface="Calibri"/>
              </a:rPr>
              <a:t>w</a:t>
            </a:r>
            <a:r>
              <a:rPr lang="en-US" altLang="zh-CN" sz="2400" spc="-15" dirty="0">
                <a:latin typeface="Calibri"/>
                <a:cs typeface="Calibri"/>
              </a:rPr>
              <a:t>e</a:t>
            </a:r>
            <a:r>
              <a:rPr lang="en-US" altLang="zh-CN" sz="2400" spc="-55" dirty="0">
                <a:latin typeface="Calibri"/>
                <a:cs typeface="Calibri"/>
              </a:rPr>
              <a:t>r</a:t>
            </a:r>
            <a:r>
              <a:rPr lang="en-US" altLang="zh-CN" sz="2400" spc="-15" dirty="0">
                <a:latin typeface="Calibri"/>
                <a:cs typeface="Calibri"/>
              </a:rPr>
              <a:t>s:</a:t>
            </a:r>
            <a:endParaRPr lang="en-US" altLang="zh-CN"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CN" sz="2000" b="1" spc="-15" dirty="0">
                <a:latin typeface="Calibri"/>
                <a:cs typeface="Calibri"/>
              </a:rPr>
              <a:t>Ha</a:t>
            </a:r>
            <a:r>
              <a:rPr lang="en-US" altLang="zh-CN" sz="2000" b="1" spc="-45" dirty="0">
                <a:latin typeface="Calibri"/>
                <a:cs typeface="Calibri"/>
              </a:rPr>
              <a:t>r</a:t>
            </a:r>
            <a:r>
              <a:rPr lang="en-US" altLang="zh-CN" sz="2000" b="1" spc="-15" dirty="0">
                <a:latin typeface="Calibri"/>
                <a:cs typeface="Calibri"/>
              </a:rPr>
              <a:t>d</a:t>
            </a:r>
            <a:r>
              <a:rPr lang="en-US" altLang="zh-CN" sz="2000" b="1" spc="-40" dirty="0">
                <a:latin typeface="Calibri"/>
                <a:cs typeface="Calibri"/>
              </a:rPr>
              <a:t>w</a:t>
            </a:r>
            <a:r>
              <a:rPr lang="en-US" altLang="zh-CN" sz="2000" b="1" spc="-10" dirty="0">
                <a:latin typeface="Calibri"/>
                <a:cs typeface="Calibri"/>
              </a:rPr>
              <a:t>a</a:t>
            </a:r>
            <a:r>
              <a:rPr lang="en-US" altLang="zh-CN" sz="2000" b="1" spc="-40" dirty="0">
                <a:latin typeface="Calibri"/>
                <a:cs typeface="Calibri"/>
              </a:rPr>
              <a:t>r</a:t>
            </a:r>
            <a:r>
              <a:rPr lang="en-US" altLang="zh-CN" sz="2000" b="1" spc="-15" dirty="0">
                <a:latin typeface="Calibri"/>
                <a:cs typeface="Calibri"/>
              </a:rPr>
              <a:t>e</a:t>
            </a:r>
            <a:r>
              <a:rPr lang="en-US" altLang="zh-CN" sz="2000" b="1" spc="-10" dirty="0">
                <a:latin typeface="Calibri"/>
                <a:cs typeface="Calibri"/>
              </a:rPr>
              <a:t>:</a:t>
            </a:r>
            <a:r>
              <a:rPr lang="en-US" altLang="zh-CN" sz="2000" b="1" spc="25" dirty="0">
                <a:latin typeface="Calibri"/>
                <a:cs typeface="Calibri"/>
              </a:rPr>
              <a:t> </a:t>
            </a:r>
            <a:r>
              <a:rPr lang="en-US" altLang="zh-CN" sz="2000" spc="-15" dirty="0">
                <a:latin typeface="Calibri"/>
                <a:cs typeface="Calibri"/>
              </a:rPr>
              <a:t>230</a:t>
            </a:r>
            <a:r>
              <a:rPr lang="en-US" altLang="zh-CN" sz="2000" spc="-5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m</a:t>
            </a:r>
            <a:r>
              <a:rPr lang="en-US" altLang="zh-CN" sz="2000" spc="-15" dirty="0">
                <a:latin typeface="Calibri"/>
                <a:cs typeface="Calibri"/>
              </a:rPr>
              <a:t>i</a:t>
            </a:r>
            <a:r>
              <a:rPr lang="en-US" altLang="zh-CN" sz="2000" dirty="0">
                <a:latin typeface="Calibri"/>
                <a:cs typeface="Calibri"/>
              </a:rPr>
              <a:t>l</a:t>
            </a:r>
            <a:r>
              <a:rPr lang="en-US" altLang="zh-CN" sz="2000" spc="-10" dirty="0">
                <a:latin typeface="Calibri"/>
                <a:cs typeface="Calibri"/>
              </a:rPr>
              <a:t>lion</a:t>
            </a:r>
            <a:r>
              <a:rPr lang="en-US" altLang="zh-CN" sz="2000" spc="15" dirty="0">
                <a:latin typeface="Calibri"/>
                <a:cs typeface="Calibri"/>
              </a:rPr>
              <a:t> </a:t>
            </a:r>
            <a:r>
              <a:rPr lang="en-US" altLang="zh-CN" sz="2000" spc="-35" dirty="0">
                <a:latin typeface="Calibri"/>
                <a:cs typeface="Calibri"/>
              </a:rPr>
              <a:t>y</a:t>
            </a:r>
            <a:r>
              <a:rPr lang="en-US" altLang="zh-CN" sz="2000" spc="-10" dirty="0">
                <a:latin typeface="Calibri"/>
                <a:cs typeface="Calibri"/>
              </a:rPr>
              <a:t>ea</a:t>
            </a:r>
            <a:r>
              <a:rPr lang="en-US" altLang="zh-CN" sz="2000" spc="-45" dirty="0">
                <a:latin typeface="Calibri"/>
                <a:cs typeface="Calibri"/>
              </a:rPr>
              <a:t>r</a:t>
            </a:r>
            <a:r>
              <a:rPr lang="en-US" altLang="zh-CN" sz="2000" spc="-10" dirty="0">
                <a:latin typeface="Calibri"/>
                <a:cs typeface="Calibri"/>
              </a:rPr>
              <a:t>s</a:t>
            </a:r>
            <a:r>
              <a:rPr lang="en-US" altLang="zh-CN" sz="2000" spc="10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o</a:t>
            </a:r>
            <a:r>
              <a:rPr lang="en-US" altLang="zh-CN" sz="2000" spc="-10" dirty="0">
                <a:latin typeface="Calibri"/>
                <a:cs typeface="Calibri"/>
              </a:rPr>
              <a:t>f</a:t>
            </a:r>
            <a:r>
              <a:rPr lang="en-US" altLang="zh-CN" sz="2000" spc="-5" dirty="0">
                <a:latin typeface="Calibri"/>
                <a:cs typeface="Calibri"/>
              </a:rPr>
              <a:t> </a:t>
            </a:r>
            <a:r>
              <a:rPr lang="en-US" altLang="zh-CN" sz="2000" spc="-15" dirty="0">
                <a:latin typeface="Calibri"/>
                <a:cs typeface="Calibri"/>
              </a:rPr>
              <a:t>bipeda</a:t>
            </a:r>
            <a:r>
              <a:rPr lang="en-US" altLang="zh-CN" sz="2000" spc="-5" dirty="0">
                <a:latin typeface="Calibri"/>
                <a:cs typeface="Calibri"/>
              </a:rPr>
              <a:t>l</a:t>
            </a:r>
            <a:r>
              <a:rPr lang="en-US" altLang="zh-CN" sz="2000" spc="20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m</a:t>
            </a:r>
            <a:r>
              <a:rPr lang="en-US" altLang="zh-CN" sz="2000" spc="-30" dirty="0">
                <a:latin typeface="Calibri"/>
                <a:cs typeface="Calibri"/>
              </a:rPr>
              <a:t>o</a:t>
            </a:r>
            <a:r>
              <a:rPr lang="en-US" altLang="zh-CN" sz="2000" spc="-35" dirty="0">
                <a:latin typeface="Calibri"/>
                <a:cs typeface="Calibri"/>
              </a:rPr>
              <a:t>v</a:t>
            </a:r>
            <a:r>
              <a:rPr lang="en-US" altLang="zh-CN" sz="2000" spc="-15" dirty="0">
                <a:latin typeface="Calibri"/>
                <a:cs typeface="Calibri"/>
              </a:rPr>
              <a:t>eme</a:t>
            </a:r>
            <a:r>
              <a:rPr lang="en-US" altLang="zh-CN" sz="2000" spc="-35" dirty="0">
                <a:latin typeface="Calibri"/>
                <a:cs typeface="Calibri"/>
              </a:rPr>
              <a:t>n</a:t>
            </a:r>
            <a:r>
              <a:rPr lang="en-US" altLang="zh-CN" sz="2000" spc="-10" dirty="0">
                <a:latin typeface="Calibri"/>
                <a:cs typeface="Calibri"/>
              </a:rPr>
              <a:t>t</a:t>
            </a:r>
            <a:r>
              <a:rPr lang="en-US" altLang="zh-CN" sz="2000" spc="10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d</a:t>
            </a:r>
            <a:r>
              <a:rPr lang="en-US" altLang="zh-CN" sz="2000" spc="-25" dirty="0">
                <a:latin typeface="Calibri"/>
                <a:cs typeface="Calibri"/>
              </a:rPr>
              <a:t>a</a:t>
            </a:r>
            <a:r>
              <a:rPr lang="en-US" altLang="zh-CN" sz="2000" spc="-35" dirty="0">
                <a:latin typeface="Calibri"/>
                <a:cs typeface="Calibri"/>
              </a:rPr>
              <a:t>t</a:t>
            </a:r>
            <a:r>
              <a:rPr lang="en-US" altLang="zh-CN" sz="2000" spc="-10" dirty="0">
                <a:latin typeface="Calibri"/>
                <a:cs typeface="Calibri"/>
              </a:rPr>
              <a:t>a.</a:t>
            </a:r>
            <a:endParaRPr lang="en-US" altLang="zh-CN" sz="20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CN" sz="2000" b="1" spc="-10" dirty="0">
                <a:latin typeface="Calibri"/>
                <a:cs typeface="Calibri"/>
              </a:rPr>
              <a:t>Imi</a:t>
            </a:r>
            <a:r>
              <a:rPr lang="en-US" altLang="zh-CN" sz="2000" b="1" spc="-30" dirty="0">
                <a:latin typeface="Calibri"/>
                <a:cs typeface="Calibri"/>
              </a:rPr>
              <a:t>t</a:t>
            </a:r>
            <a:r>
              <a:rPr lang="en-US" altLang="zh-CN" sz="2000" b="1" spc="-35" dirty="0">
                <a:latin typeface="Calibri"/>
                <a:cs typeface="Calibri"/>
              </a:rPr>
              <a:t>a</a:t>
            </a:r>
            <a:r>
              <a:rPr lang="en-US" altLang="zh-CN" sz="2000" b="1" spc="-10" dirty="0">
                <a:latin typeface="Calibri"/>
                <a:cs typeface="Calibri"/>
              </a:rPr>
              <a:t>tion</a:t>
            </a:r>
            <a:r>
              <a:rPr lang="en-US" altLang="zh-CN" sz="2000" b="1" spc="-15" dirty="0">
                <a:latin typeface="Calibri"/>
                <a:cs typeface="Calibri"/>
              </a:rPr>
              <a:t> </a:t>
            </a:r>
            <a:r>
              <a:rPr lang="en-US" altLang="zh-CN" sz="2000" b="1" spc="-10" dirty="0">
                <a:latin typeface="Calibri"/>
                <a:cs typeface="Calibri"/>
              </a:rPr>
              <a:t>Learning:</a:t>
            </a:r>
            <a:r>
              <a:rPr lang="en-US" altLang="zh-CN" sz="2000" b="1" spc="15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O</a:t>
            </a:r>
            <a:r>
              <a:rPr lang="en-US" altLang="zh-CN" sz="2000" spc="-30" dirty="0">
                <a:latin typeface="Calibri"/>
                <a:cs typeface="Calibri"/>
              </a:rPr>
              <a:t>b</a:t>
            </a:r>
            <a:r>
              <a:rPr lang="en-US" altLang="zh-CN" sz="2000" spc="-15" dirty="0">
                <a:latin typeface="Calibri"/>
                <a:cs typeface="Calibri"/>
              </a:rPr>
              <a:t>se</a:t>
            </a:r>
            <a:r>
              <a:rPr lang="en-US" altLang="zh-CN" sz="2000" dirty="0">
                <a:latin typeface="Calibri"/>
                <a:cs typeface="Calibri"/>
              </a:rPr>
              <a:t>r</a:t>
            </a:r>
            <a:r>
              <a:rPr lang="en-US" altLang="zh-CN" sz="2000" spc="-45" dirty="0">
                <a:latin typeface="Calibri"/>
                <a:cs typeface="Calibri"/>
              </a:rPr>
              <a:t>v</a:t>
            </a:r>
            <a:r>
              <a:rPr lang="en-US" altLang="zh-CN" sz="2000" spc="-30" dirty="0">
                <a:latin typeface="Calibri"/>
                <a:cs typeface="Calibri"/>
              </a:rPr>
              <a:t>a</a:t>
            </a:r>
            <a:r>
              <a:rPr lang="en-US" altLang="zh-CN" sz="2000" spc="-5" dirty="0">
                <a:latin typeface="Calibri"/>
                <a:cs typeface="Calibri"/>
              </a:rPr>
              <a:t>t</a:t>
            </a:r>
            <a:r>
              <a:rPr lang="en-US" altLang="zh-CN" sz="2000" spc="-10" dirty="0">
                <a:latin typeface="Calibri"/>
                <a:cs typeface="Calibri"/>
              </a:rPr>
              <a:t>ion</a:t>
            </a:r>
            <a:r>
              <a:rPr lang="en-US" altLang="zh-CN" sz="2000" spc="15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o</a:t>
            </a:r>
            <a:r>
              <a:rPr lang="en-US" altLang="zh-CN" sz="2000" spc="-10" dirty="0">
                <a:latin typeface="Calibri"/>
                <a:cs typeface="Calibri"/>
              </a:rPr>
              <a:t>f</a:t>
            </a:r>
            <a:r>
              <a:rPr lang="en-US" altLang="zh-CN" sz="2000" spc="-5" dirty="0">
                <a:latin typeface="Calibri"/>
                <a:cs typeface="Calibri"/>
              </a:rPr>
              <a:t> </a:t>
            </a:r>
            <a:r>
              <a:rPr lang="en-US" altLang="zh-CN" sz="2000" spc="-15" dirty="0">
                <a:latin typeface="Calibri"/>
                <a:cs typeface="Calibri"/>
              </a:rPr>
              <a:t>othe</a:t>
            </a:r>
            <a:r>
              <a:rPr lang="en-US" altLang="zh-CN" sz="2000" spc="-10" dirty="0">
                <a:latin typeface="Calibri"/>
                <a:cs typeface="Calibri"/>
              </a:rPr>
              <a:t>r</a:t>
            </a:r>
            <a:r>
              <a:rPr lang="en-US" altLang="zh-CN" sz="2000" spc="10" dirty="0">
                <a:latin typeface="Calibri"/>
                <a:cs typeface="Calibri"/>
              </a:rPr>
              <a:t> </a:t>
            </a:r>
            <a:r>
              <a:rPr lang="en-US" altLang="zh-CN" sz="2000" spc="-20" dirty="0">
                <a:latin typeface="Calibri"/>
                <a:cs typeface="Calibri"/>
              </a:rPr>
              <a:t>human</a:t>
            </a:r>
            <a:r>
              <a:rPr lang="en-US" altLang="zh-CN" sz="2000" spc="-10" dirty="0">
                <a:latin typeface="Calibri"/>
                <a:cs typeface="Calibri"/>
              </a:rPr>
              <a:t>s</a:t>
            </a:r>
            <a:r>
              <a:rPr lang="en-US" altLang="zh-CN" sz="2000" spc="15" dirty="0">
                <a:latin typeface="Calibri"/>
                <a:cs typeface="Calibri"/>
              </a:rPr>
              <a:t> </a:t>
            </a:r>
            <a:r>
              <a:rPr lang="en-US" altLang="zh-CN" sz="2000" spc="-40" dirty="0">
                <a:latin typeface="Calibri"/>
                <a:cs typeface="Calibri"/>
              </a:rPr>
              <a:t>w</a:t>
            </a:r>
            <a:r>
              <a:rPr lang="en-US" altLang="zh-CN" sz="2000" spc="-10" dirty="0">
                <a:latin typeface="Calibri"/>
                <a:cs typeface="Calibri"/>
              </a:rPr>
              <a:t>alk</a:t>
            </a:r>
            <a:r>
              <a:rPr lang="en-US" altLang="zh-CN" sz="2000" spc="-15" dirty="0">
                <a:latin typeface="Calibri"/>
                <a:cs typeface="Calibri"/>
              </a:rPr>
              <a:t>ing.</a:t>
            </a:r>
            <a:endParaRPr lang="en-US" altLang="zh-CN" sz="20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altLang="zh-CN" sz="2000" b="1" spc="-10" dirty="0">
                <a:latin typeface="Calibri"/>
                <a:cs typeface="Calibri"/>
              </a:rPr>
              <a:t>Al</a:t>
            </a:r>
            <a:r>
              <a:rPr lang="en-US" altLang="zh-CN" sz="2000" b="1" spc="-30" dirty="0">
                <a:latin typeface="Calibri"/>
                <a:cs typeface="Calibri"/>
              </a:rPr>
              <a:t>g</a:t>
            </a:r>
            <a:r>
              <a:rPr lang="en-US" altLang="zh-CN" sz="2000" b="1" spc="-10" dirty="0">
                <a:latin typeface="Calibri"/>
                <a:cs typeface="Calibri"/>
              </a:rPr>
              <a:t>ori</a:t>
            </a:r>
            <a:r>
              <a:rPr lang="en-US" altLang="zh-CN" sz="2000" b="1" spc="-20" dirty="0">
                <a:latin typeface="Calibri"/>
                <a:cs typeface="Calibri"/>
              </a:rPr>
              <a:t>t</a:t>
            </a:r>
            <a:r>
              <a:rPr lang="en-US" altLang="zh-CN" sz="2000" b="1" spc="-15" dirty="0">
                <a:latin typeface="Calibri"/>
                <a:cs typeface="Calibri"/>
              </a:rPr>
              <a:t>hms: </a:t>
            </a:r>
            <a:r>
              <a:rPr lang="en-US" altLang="zh-CN" sz="2000" spc="-15" dirty="0">
                <a:latin typeface="Calibri"/>
                <a:cs typeface="Calibri"/>
              </a:rPr>
              <a:t>B</a:t>
            </a:r>
            <a:r>
              <a:rPr lang="en-US" altLang="zh-CN" sz="2000" spc="-25" dirty="0">
                <a:latin typeface="Calibri"/>
                <a:cs typeface="Calibri"/>
              </a:rPr>
              <a:t>e</a:t>
            </a:r>
            <a:r>
              <a:rPr lang="en-US" altLang="zh-CN" sz="2000" spc="-40" dirty="0">
                <a:latin typeface="Calibri"/>
                <a:cs typeface="Calibri"/>
              </a:rPr>
              <a:t>t</a:t>
            </a:r>
            <a:r>
              <a:rPr lang="en-US" altLang="zh-CN" sz="2000" spc="-35" dirty="0">
                <a:latin typeface="Calibri"/>
                <a:cs typeface="Calibri"/>
              </a:rPr>
              <a:t>t</a:t>
            </a:r>
            <a:r>
              <a:rPr lang="en-US" altLang="zh-CN" sz="2000" spc="-10" dirty="0">
                <a:latin typeface="Calibri"/>
                <a:cs typeface="Calibri"/>
              </a:rPr>
              <a:t>er</a:t>
            </a:r>
            <a:r>
              <a:rPr lang="en-US" altLang="zh-CN" sz="2000" spc="1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than </a:t>
            </a:r>
            <a:r>
              <a:rPr lang="en-US" altLang="zh-CN" sz="2000" spc="-15" dirty="0">
                <a:latin typeface="Calibri"/>
                <a:cs typeface="Calibri"/>
              </a:rPr>
              <a:t>backp</a:t>
            </a:r>
            <a:r>
              <a:rPr lang="en-US" altLang="zh-CN" sz="2000" spc="-40" dirty="0">
                <a:latin typeface="Calibri"/>
                <a:cs typeface="Calibri"/>
              </a:rPr>
              <a:t>r</a:t>
            </a:r>
            <a:r>
              <a:rPr lang="en-US" altLang="zh-CN" sz="2000" spc="-5" dirty="0">
                <a:latin typeface="Calibri"/>
                <a:cs typeface="Calibri"/>
              </a:rPr>
              <a:t>opa</a:t>
            </a:r>
            <a:r>
              <a:rPr lang="en-US" altLang="zh-CN" sz="2000" spc="-35" dirty="0">
                <a:latin typeface="Calibri"/>
                <a:cs typeface="Calibri"/>
              </a:rPr>
              <a:t>g</a:t>
            </a:r>
            <a:r>
              <a:rPr lang="en-US" altLang="zh-CN" sz="2000" spc="-20" dirty="0">
                <a:latin typeface="Calibri"/>
                <a:cs typeface="Calibri"/>
              </a:rPr>
              <a:t>a</a:t>
            </a:r>
            <a:r>
              <a:rPr lang="en-US" altLang="zh-CN" sz="2000" dirty="0">
                <a:latin typeface="Calibri"/>
                <a:cs typeface="Calibri"/>
              </a:rPr>
              <a:t>tion</a:t>
            </a:r>
            <a:r>
              <a:rPr lang="en-US" altLang="zh-CN" sz="2000" spc="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and </a:t>
            </a:r>
            <a:r>
              <a:rPr lang="en-US" altLang="zh-CN" sz="2000" spc="-30" dirty="0">
                <a:latin typeface="Calibri"/>
                <a:cs typeface="Calibri"/>
              </a:rPr>
              <a:t>st</a:t>
            </a:r>
            <a:r>
              <a:rPr lang="en-US" altLang="zh-CN" sz="2000" spc="-5" dirty="0">
                <a:latin typeface="Calibri"/>
                <a:cs typeface="Calibri"/>
              </a:rPr>
              <a:t>ocha</a:t>
            </a:r>
            <a:r>
              <a:rPr lang="en-US" altLang="zh-CN" sz="2000" spc="-25" dirty="0">
                <a:latin typeface="Calibri"/>
                <a:cs typeface="Calibri"/>
              </a:rPr>
              <a:t>s</a:t>
            </a:r>
            <a:r>
              <a:rPr lang="en-US" altLang="zh-CN" sz="2000" dirty="0">
                <a:latin typeface="Calibri"/>
                <a:cs typeface="Calibri"/>
              </a:rPr>
              <a:t>tic</a:t>
            </a:r>
            <a:r>
              <a:rPr lang="en-US" altLang="zh-CN" sz="2000" spc="25" dirty="0">
                <a:latin typeface="Calibri"/>
                <a:cs typeface="Calibri"/>
              </a:rPr>
              <a:t> </a:t>
            </a:r>
            <a:r>
              <a:rPr lang="en-US" altLang="zh-CN" sz="2000" spc="-10" dirty="0">
                <a:latin typeface="Calibri"/>
                <a:cs typeface="Calibri"/>
              </a:rPr>
              <a:t>g</a:t>
            </a:r>
            <a:r>
              <a:rPr lang="en-US" altLang="zh-CN" sz="2000" spc="-55" dirty="0">
                <a:latin typeface="Calibri"/>
                <a:cs typeface="Calibri"/>
              </a:rPr>
              <a:t>r</a:t>
            </a:r>
            <a:r>
              <a:rPr lang="en-US" altLang="zh-CN" sz="2000" dirty="0">
                <a:latin typeface="Calibri"/>
                <a:cs typeface="Calibri"/>
              </a:rPr>
              <a:t>adie</a:t>
            </a:r>
            <a:r>
              <a:rPr lang="en-US" altLang="zh-CN" sz="2000" spc="-20" dirty="0">
                <a:latin typeface="Calibri"/>
                <a:cs typeface="Calibri"/>
              </a:rPr>
              <a:t>n</a:t>
            </a:r>
            <a:r>
              <a:rPr lang="en-US" altLang="zh-CN" sz="2000" spc="-10" dirty="0">
                <a:latin typeface="Calibri"/>
                <a:cs typeface="Calibri"/>
              </a:rPr>
              <a:t>t</a:t>
            </a:r>
            <a:r>
              <a:rPr lang="en-US" altLang="zh-CN" sz="2000" spc="15" dirty="0">
                <a:latin typeface="Calibri"/>
                <a:cs typeface="Calibri"/>
              </a:rPr>
              <a:t> </a:t>
            </a:r>
            <a:r>
              <a:rPr lang="en-US" altLang="zh-CN" sz="2000" spc="-15" dirty="0">
                <a:latin typeface="Calibri"/>
                <a:cs typeface="Calibri"/>
              </a:rPr>
              <a:t>desce</a:t>
            </a:r>
            <a:r>
              <a:rPr lang="en-US" altLang="zh-CN" sz="2000" spc="-35" dirty="0">
                <a:latin typeface="Calibri"/>
                <a:cs typeface="Calibri"/>
              </a:rPr>
              <a:t>n</a:t>
            </a:r>
            <a:r>
              <a:rPr lang="en-US" altLang="zh-CN" sz="2000" spc="-10" dirty="0">
                <a:latin typeface="Calibri"/>
                <a:cs typeface="Calibri"/>
              </a:rPr>
              <a:t>t</a:t>
            </a:r>
            <a:endParaRPr lang="en-US" altLang="zh-CN" sz="2000" dirty="0">
              <a:latin typeface="Calibri"/>
              <a:cs typeface="Calibri"/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88024" y="6056692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3% of the neurons and 0.0001% of the synapses in the brain</a:t>
            </a:r>
            <a:endParaRPr lang="zh-CN" altLang="en-US" sz="1600" dirty="0"/>
          </a:p>
        </p:txBody>
      </p:sp>
      <p:pic>
        <p:nvPicPr>
          <p:cNvPr id="8194" name="Picture 2" descr="C:\Users\dell\Desktop\1_S4RAgd7YXDvLKZH-N4BEA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3578366"/>
            <a:ext cx="3672408" cy="25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ell\Desktop\EveryQuerulousBullmastiff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07767"/>
            <a:ext cx="23812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60273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Modeling directly in observation space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Recall </a:t>
            </a:r>
            <a:r>
              <a:rPr lang="en-US" altLang="zh-CN" dirty="0" err="1" smtClean="0"/>
              <a:t>MPC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13157" y="2044427"/>
            <a:ext cx="8779324" cy="1705851"/>
            <a:chOff x="113156" y="1525625"/>
            <a:chExt cx="11758187" cy="2284654"/>
          </a:xfrm>
        </p:grpSpPr>
        <p:sp>
          <p:nvSpPr>
            <p:cNvPr id="4" name="object 2"/>
            <p:cNvSpPr/>
            <p:nvPr/>
          </p:nvSpPr>
          <p:spPr>
            <a:xfrm>
              <a:off x="500716" y="2099876"/>
              <a:ext cx="829944" cy="1630045"/>
            </a:xfrm>
            <a:custGeom>
              <a:avLst/>
              <a:gdLst/>
              <a:ahLst/>
              <a:cxnLst/>
              <a:rect l="l" t="t" r="r" b="b"/>
              <a:pathLst>
                <a:path w="829944" h="1630045">
                  <a:moveTo>
                    <a:pt x="616718" y="0"/>
                  </a:moveTo>
                  <a:lnTo>
                    <a:pt x="465526" y="103943"/>
                  </a:lnTo>
                  <a:lnTo>
                    <a:pt x="358106" y="188993"/>
                  </a:lnTo>
                  <a:lnTo>
                    <a:pt x="264751" y="273514"/>
                  </a:lnTo>
                  <a:lnTo>
                    <a:pt x="185462" y="357506"/>
                  </a:lnTo>
                  <a:lnTo>
                    <a:pt x="120238" y="440968"/>
                  </a:lnTo>
                  <a:lnTo>
                    <a:pt x="69080" y="523902"/>
                  </a:lnTo>
                  <a:lnTo>
                    <a:pt x="31988" y="606307"/>
                  </a:lnTo>
                  <a:lnTo>
                    <a:pt x="8961" y="688182"/>
                  </a:lnTo>
                  <a:lnTo>
                    <a:pt x="0" y="769528"/>
                  </a:lnTo>
                  <a:lnTo>
                    <a:pt x="5103" y="850346"/>
                  </a:lnTo>
                  <a:lnTo>
                    <a:pt x="24272" y="930635"/>
                  </a:lnTo>
                  <a:lnTo>
                    <a:pt x="57507" y="1010394"/>
                  </a:lnTo>
                  <a:lnTo>
                    <a:pt x="104807" y="1089626"/>
                  </a:lnTo>
                  <a:lnTo>
                    <a:pt x="166172" y="1168328"/>
                  </a:lnTo>
                  <a:lnTo>
                    <a:pt x="241603" y="1246502"/>
                  </a:lnTo>
                  <a:lnTo>
                    <a:pt x="331099" y="1324147"/>
                  </a:lnTo>
                  <a:lnTo>
                    <a:pt x="434660" y="1401263"/>
                  </a:lnTo>
                  <a:lnTo>
                    <a:pt x="552286" y="1477850"/>
                  </a:lnTo>
                  <a:lnTo>
                    <a:pt x="683978" y="1553911"/>
                  </a:lnTo>
                  <a:lnTo>
                    <a:pt x="829735" y="1629441"/>
                  </a:lnTo>
                </a:path>
              </a:pathLst>
            </a:custGeom>
            <a:ln w="63499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5" name="object 3"/>
            <p:cNvSpPr/>
            <p:nvPr/>
          </p:nvSpPr>
          <p:spPr>
            <a:xfrm>
              <a:off x="1017593" y="2001349"/>
              <a:ext cx="259715" cy="230504"/>
            </a:xfrm>
            <a:custGeom>
              <a:avLst/>
              <a:gdLst/>
              <a:ahLst/>
              <a:cxnLst/>
              <a:rect l="l" t="t" r="r" b="b"/>
              <a:pathLst>
                <a:path w="259715" h="230505">
                  <a:moveTo>
                    <a:pt x="140270" y="230308"/>
                  </a:moveTo>
                  <a:lnTo>
                    <a:pt x="259162" y="0"/>
                  </a:lnTo>
                  <a:lnTo>
                    <a:pt x="0" y="3479"/>
                  </a:lnTo>
                </a:path>
              </a:pathLst>
            </a:custGeom>
            <a:ln w="63500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6" name="object 4"/>
            <p:cNvSpPr/>
            <p:nvPr/>
          </p:nvSpPr>
          <p:spPr>
            <a:xfrm>
              <a:off x="1071029" y="1974345"/>
              <a:ext cx="222885" cy="171450"/>
            </a:xfrm>
            <a:custGeom>
              <a:avLst/>
              <a:gdLst/>
              <a:ahLst/>
              <a:cxnLst/>
              <a:rect l="l" t="t" r="r" b="b"/>
              <a:pathLst>
                <a:path w="222884" h="171450">
                  <a:moveTo>
                    <a:pt x="0" y="116897"/>
                  </a:moveTo>
                  <a:lnTo>
                    <a:pt x="189026" y="0"/>
                  </a:lnTo>
                  <a:lnTo>
                    <a:pt x="222425" y="54007"/>
                  </a:lnTo>
                  <a:lnTo>
                    <a:pt x="33398" y="170904"/>
                  </a:lnTo>
                  <a:lnTo>
                    <a:pt x="0" y="116897"/>
                  </a:lnTo>
                  <a:close/>
                </a:path>
              </a:pathLst>
            </a:custGeom>
            <a:solidFill>
              <a:srgbClr val="00882B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7" name="object 5"/>
            <p:cNvSpPr/>
            <p:nvPr/>
          </p:nvSpPr>
          <p:spPr>
            <a:xfrm>
              <a:off x="756279" y="2850325"/>
              <a:ext cx="596265" cy="747395"/>
            </a:xfrm>
            <a:custGeom>
              <a:avLst/>
              <a:gdLst/>
              <a:ahLst/>
              <a:cxnLst/>
              <a:rect l="l" t="t" r="r" b="b"/>
              <a:pathLst>
                <a:path w="596265" h="747395">
                  <a:moveTo>
                    <a:pt x="452989" y="0"/>
                  </a:moveTo>
                  <a:lnTo>
                    <a:pt x="332167" y="34677"/>
                  </a:lnTo>
                  <a:lnTo>
                    <a:pt x="255396" y="62358"/>
                  </a:lnTo>
                  <a:lnTo>
                    <a:pt x="188696" y="91130"/>
                  </a:lnTo>
                  <a:lnTo>
                    <a:pt x="132068" y="120994"/>
                  </a:lnTo>
                  <a:lnTo>
                    <a:pt x="85511" y="151950"/>
                  </a:lnTo>
                  <a:lnTo>
                    <a:pt x="49026" y="183998"/>
                  </a:lnTo>
                  <a:lnTo>
                    <a:pt x="22613" y="217138"/>
                  </a:lnTo>
                  <a:lnTo>
                    <a:pt x="0" y="286694"/>
                  </a:lnTo>
                  <a:lnTo>
                    <a:pt x="3799" y="323110"/>
                  </a:lnTo>
                  <a:lnTo>
                    <a:pt x="17671" y="360618"/>
                  </a:lnTo>
                  <a:lnTo>
                    <a:pt x="41614" y="399218"/>
                  </a:lnTo>
                  <a:lnTo>
                    <a:pt x="75629" y="438910"/>
                  </a:lnTo>
                  <a:lnTo>
                    <a:pt x="119714" y="479695"/>
                  </a:lnTo>
                  <a:lnTo>
                    <a:pt x="173872" y="521570"/>
                  </a:lnTo>
                  <a:lnTo>
                    <a:pt x="238099" y="564538"/>
                  </a:lnTo>
                  <a:lnTo>
                    <a:pt x="312399" y="608598"/>
                  </a:lnTo>
                  <a:lnTo>
                    <a:pt x="396769" y="653750"/>
                  </a:lnTo>
                  <a:lnTo>
                    <a:pt x="491211" y="699995"/>
                  </a:lnTo>
                  <a:lnTo>
                    <a:pt x="595723" y="747331"/>
                  </a:lnTo>
                </a:path>
              </a:pathLst>
            </a:custGeom>
            <a:ln w="63500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8" name="object 6"/>
            <p:cNvSpPr/>
            <p:nvPr/>
          </p:nvSpPr>
          <p:spPr>
            <a:xfrm>
              <a:off x="1144415" y="2728686"/>
              <a:ext cx="247650" cy="259715"/>
            </a:xfrm>
            <a:custGeom>
              <a:avLst/>
              <a:gdLst/>
              <a:ahLst/>
              <a:cxnLst/>
              <a:rect l="l" t="t" r="r" b="b"/>
              <a:pathLst>
                <a:path w="247650" h="259714">
                  <a:moveTo>
                    <a:pt x="61747" y="259454"/>
                  </a:moveTo>
                  <a:lnTo>
                    <a:pt x="247085" y="7827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9" name="object 7"/>
            <p:cNvSpPr/>
            <p:nvPr/>
          </p:nvSpPr>
          <p:spPr>
            <a:xfrm>
              <a:off x="1175289" y="2832686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>
                  <a:moveTo>
                    <a:pt x="0" y="0"/>
                  </a:moveTo>
                  <a:lnTo>
                    <a:pt x="216211" y="0"/>
                  </a:lnTo>
                </a:path>
              </a:pathLst>
            </a:custGeom>
            <a:ln w="51460">
              <a:solidFill>
                <a:srgbClr val="00882B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0" name="object 8"/>
            <p:cNvSpPr/>
            <p:nvPr/>
          </p:nvSpPr>
          <p:spPr>
            <a:xfrm>
              <a:off x="1439492" y="3001623"/>
              <a:ext cx="8288591" cy="3218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1" name="object 9"/>
            <p:cNvSpPr/>
            <p:nvPr/>
          </p:nvSpPr>
          <p:spPr>
            <a:xfrm>
              <a:off x="1462881" y="3379205"/>
              <a:ext cx="4499514" cy="3440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2" name="object 10"/>
            <p:cNvSpPr/>
            <p:nvPr/>
          </p:nvSpPr>
          <p:spPr>
            <a:xfrm>
              <a:off x="1462341" y="1896613"/>
              <a:ext cx="7802118" cy="6702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3" name="object 11"/>
            <p:cNvSpPr/>
            <p:nvPr/>
          </p:nvSpPr>
          <p:spPr>
            <a:xfrm>
              <a:off x="1465597" y="1525625"/>
              <a:ext cx="10405746" cy="339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4" name="object 12"/>
            <p:cNvSpPr/>
            <p:nvPr/>
          </p:nvSpPr>
          <p:spPr>
            <a:xfrm>
              <a:off x="1457279" y="2607652"/>
              <a:ext cx="7604759" cy="3502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5" name="object 19"/>
            <p:cNvSpPr txBox="1"/>
            <p:nvPr/>
          </p:nvSpPr>
          <p:spPr>
            <a:xfrm>
              <a:off x="113156" y="2025294"/>
              <a:ext cx="370986" cy="178498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b="1" spc="-10" dirty="0">
                  <a:solidFill>
                    <a:srgbClr val="027C27"/>
                  </a:solidFill>
                  <a:latin typeface="Calibri"/>
                  <a:cs typeface="Calibri"/>
                </a:rPr>
                <a:t>e</a:t>
              </a:r>
              <a:r>
                <a:rPr b="1" spc="-35" dirty="0">
                  <a:solidFill>
                    <a:srgbClr val="027C27"/>
                  </a:solidFill>
                  <a:latin typeface="Calibri"/>
                  <a:cs typeface="Calibri"/>
                </a:rPr>
                <a:t>v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e</a:t>
              </a:r>
              <a:r>
                <a:rPr b="1" spc="50" dirty="0">
                  <a:solidFill>
                    <a:srgbClr val="027C27"/>
                  </a:solidFill>
                  <a:latin typeface="Calibri"/>
                  <a:cs typeface="Calibri"/>
                </a:rPr>
                <a:t>r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y</a:t>
              </a:r>
              <a:r>
                <a:rPr b="1" spc="-50" dirty="0">
                  <a:solidFill>
                    <a:srgbClr val="027C27"/>
                  </a:solidFill>
                  <a:latin typeface="Calibri"/>
                  <a:cs typeface="Calibri"/>
                </a:rPr>
                <a:t> 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N</a:t>
              </a:r>
              <a:r>
                <a:rPr b="1" spc="-50" dirty="0">
                  <a:solidFill>
                    <a:srgbClr val="027C27"/>
                  </a:solidFill>
                  <a:latin typeface="Calibri"/>
                  <a:cs typeface="Calibri"/>
                </a:rPr>
                <a:t> 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s</a:t>
              </a:r>
              <a:r>
                <a:rPr b="1" spc="-15" dirty="0">
                  <a:solidFill>
                    <a:srgbClr val="027C27"/>
                  </a:solidFill>
                  <a:latin typeface="Calibri"/>
                  <a:cs typeface="Calibri"/>
                </a:rPr>
                <a:t>t</a:t>
              </a:r>
              <a:r>
                <a:rPr b="1" dirty="0">
                  <a:solidFill>
                    <a:srgbClr val="027C27"/>
                  </a:solidFill>
                  <a:latin typeface="Calibri"/>
                  <a:cs typeface="Calibri"/>
                </a:rPr>
                <a:t>eps</a:t>
              </a:r>
              <a:endParaRPr>
                <a:latin typeface="Calibri"/>
                <a:cs typeface="Calibri"/>
              </a:endParaRPr>
            </a:p>
          </p:txBody>
        </p:sp>
      </p:grpSp>
      <p:sp>
        <p:nvSpPr>
          <p:cNvPr id="17" name="object 14"/>
          <p:cNvSpPr/>
          <p:nvPr/>
        </p:nvSpPr>
        <p:spPr>
          <a:xfrm>
            <a:off x="1432886" y="4251288"/>
            <a:ext cx="5859316" cy="2096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 txBox="1"/>
          <p:nvPr/>
        </p:nvSpPr>
        <p:spPr>
          <a:xfrm>
            <a:off x="1760401" y="3876446"/>
            <a:ext cx="515937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35" dirty="0">
                <a:latin typeface="Calibri"/>
                <a:cs typeface="Calibri"/>
              </a:rPr>
              <a:t>a</a:t>
            </a:r>
            <a:r>
              <a:rPr sz="2600" spc="150" dirty="0">
                <a:latin typeface="Calibri"/>
                <a:cs typeface="Calibri"/>
              </a:rPr>
              <a:t>c</a:t>
            </a:r>
            <a:r>
              <a:rPr sz="2600" spc="50" dirty="0">
                <a:latin typeface="Calibri"/>
                <a:cs typeface="Calibri"/>
              </a:rPr>
              <a:t>tion</a:t>
            </a:r>
            <a:r>
              <a:rPr sz="2600" spc="105" dirty="0">
                <a:latin typeface="Calibri"/>
                <a:cs typeface="Calibri"/>
              </a:rPr>
              <a:t>-</a:t>
            </a:r>
            <a:r>
              <a:rPr sz="2600" spc="70" dirty="0">
                <a:latin typeface="Calibri"/>
                <a:cs typeface="Calibri"/>
              </a:rPr>
              <a:t>c</a:t>
            </a:r>
            <a:r>
              <a:rPr sz="2600" spc="80" dirty="0">
                <a:latin typeface="Calibri"/>
                <a:cs typeface="Calibri"/>
              </a:rPr>
              <a:t>onditione</a:t>
            </a:r>
            <a:r>
              <a:rPr sz="2600" spc="50" dirty="0">
                <a:latin typeface="Calibri"/>
                <a:cs typeface="Calibri"/>
              </a:rPr>
              <a:t>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75" dirty="0">
                <a:latin typeface="Calibri"/>
                <a:cs typeface="Calibri"/>
              </a:rPr>
              <a:t>vide</a:t>
            </a:r>
            <a:r>
              <a:rPr sz="2600" spc="50" dirty="0">
                <a:latin typeface="Calibri"/>
                <a:cs typeface="Calibri"/>
              </a:rPr>
              <a:t>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130" dirty="0">
                <a:latin typeface="Calibri"/>
                <a:cs typeface="Calibri"/>
              </a:rPr>
              <a:t>p</a:t>
            </a:r>
            <a:r>
              <a:rPr sz="2600" spc="-100" dirty="0">
                <a:latin typeface="Calibri"/>
                <a:cs typeface="Calibri"/>
              </a:rPr>
              <a:t>r</a:t>
            </a:r>
            <a:r>
              <a:rPr sz="2600" spc="70" dirty="0">
                <a:latin typeface="Calibri"/>
                <a:cs typeface="Calibri"/>
              </a:rPr>
              <a:t>edi</a:t>
            </a:r>
            <a:r>
              <a:rPr sz="2600" spc="165" dirty="0">
                <a:latin typeface="Calibri"/>
                <a:cs typeface="Calibri"/>
              </a:rPr>
              <a:t>c</a:t>
            </a:r>
            <a:r>
              <a:rPr sz="2600" spc="55" dirty="0">
                <a:latin typeface="Calibri"/>
                <a:cs typeface="Calibri"/>
              </a:rPr>
              <a:t>tion</a:t>
            </a:r>
            <a:endParaRPr sz="2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91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419942"/>
            <a:ext cx="7993062" cy="615553"/>
          </a:xfrm>
          <a:prstGeom prst="rect">
            <a:avLst/>
          </a:prstGeom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dirty="0"/>
              <a:t>Model-Based vs. Model-Free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7760" y="1268760"/>
            <a:ext cx="7111841" cy="5009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00" b="1" dirty="0">
                <a:latin typeface="Calibri"/>
                <a:cs typeface="Calibri"/>
              </a:rPr>
              <a:t>Models</a:t>
            </a:r>
            <a:r>
              <a:rPr sz="2200" dirty="0">
                <a:latin typeface="Calibri"/>
                <a:cs typeface="Calibri"/>
              </a:rPr>
              <a:t>:</a:t>
            </a:r>
          </a:p>
          <a:p>
            <a:pPr marL="9525">
              <a:spcBef>
                <a:spcPts val="210"/>
              </a:spcBef>
            </a:pPr>
            <a:r>
              <a:rPr sz="2200" dirty="0">
                <a:solidFill>
                  <a:srgbClr val="00882B"/>
                </a:solidFill>
                <a:latin typeface="Calibri"/>
                <a:cs typeface="Calibri"/>
              </a:rPr>
              <a:t>+ Easy to collect data in a scalable way (self-supervised)</a:t>
            </a:r>
            <a:endParaRPr sz="2200" dirty="0">
              <a:latin typeface="Calibri"/>
              <a:cs typeface="Calibri"/>
            </a:endParaRPr>
          </a:p>
          <a:p>
            <a:pPr marL="9525">
              <a:spcBef>
                <a:spcPts val="135"/>
              </a:spcBef>
            </a:pPr>
            <a:r>
              <a:rPr sz="2200" dirty="0">
                <a:solidFill>
                  <a:srgbClr val="00882B"/>
                </a:solidFill>
                <a:latin typeface="Calibri"/>
                <a:cs typeface="Calibri"/>
              </a:rPr>
              <a:t>+ Possibility to transfer across tasks</a:t>
            </a:r>
            <a:endParaRPr sz="2200" dirty="0">
              <a:latin typeface="Calibri"/>
              <a:cs typeface="Calibri"/>
            </a:endParaRPr>
          </a:p>
          <a:p>
            <a:pPr marL="9525">
              <a:spcBef>
                <a:spcPts val="210"/>
              </a:spcBef>
            </a:pPr>
            <a:r>
              <a:rPr sz="2200" dirty="0">
                <a:solidFill>
                  <a:srgbClr val="00882B"/>
                </a:solidFill>
                <a:latin typeface="Calibri"/>
                <a:cs typeface="Calibri"/>
              </a:rPr>
              <a:t>+ Typically require a smaller quantity of supervised data</a:t>
            </a:r>
            <a:endParaRPr sz="2200" dirty="0">
              <a:latin typeface="Calibri"/>
              <a:cs typeface="Calibri"/>
            </a:endParaRPr>
          </a:p>
          <a:p>
            <a:pPr marL="190500" indent="-180975">
              <a:spcBef>
                <a:spcPts val="210"/>
              </a:spcBef>
              <a:buClr>
                <a:srgbClr val="851001"/>
              </a:buClr>
              <a:buFont typeface="Trebuchet MS"/>
              <a:buChar char="-"/>
              <a:tabLst>
                <a:tab pos="190500" algn="l"/>
              </a:tabLst>
            </a:pPr>
            <a:r>
              <a:rPr sz="2200" dirty="0">
                <a:solidFill>
                  <a:srgbClr val="851001"/>
                </a:solidFill>
                <a:latin typeface="Calibri"/>
                <a:cs typeface="Calibri"/>
              </a:rPr>
              <a:t>Models don’t optimize for task performance</a:t>
            </a:r>
            <a:endParaRPr sz="2200" dirty="0">
              <a:latin typeface="Calibri"/>
              <a:cs typeface="Calibri"/>
            </a:endParaRPr>
          </a:p>
          <a:p>
            <a:pPr marL="190500" indent="-180975">
              <a:spcBef>
                <a:spcPts val="210"/>
              </a:spcBef>
              <a:buClr>
                <a:srgbClr val="851001"/>
              </a:buClr>
              <a:buFont typeface="Trebuchet MS"/>
              <a:buChar char="-"/>
              <a:tabLst>
                <a:tab pos="190500" algn="l"/>
              </a:tabLst>
            </a:pPr>
            <a:r>
              <a:rPr sz="2200" dirty="0">
                <a:solidFill>
                  <a:srgbClr val="851001"/>
                </a:solidFill>
                <a:latin typeface="Calibri"/>
                <a:cs typeface="Calibri"/>
              </a:rPr>
              <a:t>Sometimes harder to learn than a policy</a:t>
            </a:r>
            <a:endParaRPr sz="2200" dirty="0">
              <a:latin typeface="Calibri"/>
              <a:cs typeface="Calibri"/>
            </a:endParaRPr>
          </a:p>
          <a:p>
            <a:pPr marL="190500" indent="-180975">
              <a:spcBef>
                <a:spcPts val="210"/>
              </a:spcBef>
              <a:buClr>
                <a:srgbClr val="851001"/>
              </a:buClr>
              <a:buFont typeface="Trebuchet MS"/>
              <a:buChar char="-"/>
              <a:tabLst>
                <a:tab pos="190500" algn="l"/>
              </a:tabLst>
            </a:pPr>
            <a:r>
              <a:rPr sz="2200" dirty="0">
                <a:solidFill>
                  <a:srgbClr val="851001"/>
                </a:solidFill>
                <a:latin typeface="Calibri"/>
                <a:cs typeface="Calibri"/>
              </a:rPr>
              <a:t>Often need assumptions to learn complex skills (continuity, resets)</a:t>
            </a:r>
            <a:endParaRPr sz="2200" dirty="0">
              <a:latin typeface="Calibri"/>
              <a:cs typeface="Calibri"/>
            </a:endParaRPr>
          </a:p>
          <a:p>
            <a:pPr marL="9525">
              <a:spcBef>
                <a:spcPts val="210"/>
              </a:spcBef>
            </a:pPr>
            <a:r>
              <a:rPr sz="2200" b="1" dirty="0">
                <a:latin typeface="Calibri"/>
                <a:cs typeface="Calibri"/>
              </a:rPr>
              <a:t>Model-Free:</a:t>
            </a:r>
            <a:endParaRPr sz="2200" dirty="0">
              <a:latin typeface="Calibri"/>
              <a:cs typeface="Calibri"/>
            </a:endParaRPr>
          </a:p>
          <a:p>
            <a:pPr marL="9525">
              <a:spcBef>
                <a:spcPts val="135"/>
              </a:spcBef>
            </a:pPr>
            <a:r>
              <a:rPr sz="2200" dirty="0">
                <a:solidFill>
                  <a:srgbClr val="00882B"/>
                </a:solidFill>
                <a:latin typeface="Calibri"/>
                <a:cs typeface="Calibri"/>
              </a:rPr>
              <a:t>+ Makes little assumptions beyond a reward function</a:t>
            </a:r>
            <a:endParaRPr sz="2200" dirty="0">
              <a:latin typeface="Calibri"/>
              <a:cs typeface="Calibri"/>
            </a:endParaRPr>
          </a:p>
          <a:p>
            <a:pPr marL="9525">
              <a:spcBef>
                <a:spcPts val="210"/>
              </a:spcBef>
            </a:pPr>
            <a:r>
              <a:rPr sz="2200" dirty="0">
                <a:solidFill>
                  <a:srgbClr val="00882B"/>
                </a:solidFill>
                <a:latin typeface="Calibri"/>
                <a:cs typeface="Calibri"/>
              </a:rPr>
              <a:t>+ Effective for learning complex policies</a:t>
            </a:r>
            <a:endParaRPr sz="2200" dirty="0">
              <a:latin typeface="Calibri"/>
              <a:cs typeface="Calibri"/>
            </a:endParaRPr>
          </a:p>
          <a:p>
            <a:pPr marL="190500" indent="-180975">
              <a:spcBef>
                <a:spcPts val="210"/>
              </a:spcBef>
              <a:buClr>
                <a:srgbClr val="851001"/>
              </a:buClr>
              <a:buFont typeface="Trebuchet MS"/>
              <a:buChar char="-"/>
              <a:tabLst>
                <a:tab pos="190500" algn="l"/>
              </a:tabLst>
            </a:pPr>
            <a:r>
              <a:rPr sz="2200" dirty="0">
                <a:solidFill>
                  <a:srgbClr val="851001"/>
                </a:solidFill>
                <a:latin typeface="Calibri"/>
                <a:cs typeface="Calibri"/>
              </a:rPr>
              <a:t>Require a lot of experience (slower)</a:t>
            </a:r>
            <a:endParaRPr sz="2200" dirty="0">
              <a:latin typeface="Calibri"/>
              <a:cs typeface="Calibri"/>
            </a:endParaRPr>
          </a:p>
          <a:p>
            <a:pPr marL="190500" indent="-180975">
              <a:spcBef>
                <a:spcPts val="210"/>
              </a:spcBef>
              <a:buClr>
                <a:srgbClr val="851001"/>
              </a:buClr>
              <a:buFont typeface="Trebuchet MS"/>
              <a:buChar char="-"/>
              <a:tabLst>
                <a:tab pos="190500" algn="l"/>
              </a:tabLst>
            </a:pPr>
            <a:r>
              <a:rPr sz="2200" dirty="0">
                <a:solidFill>
                  <a:srgbClr val="851001"/>
                </a:solidFill>
                <a:latin typeface="Calibri"/>
                <a:cs typeface="Calibri"/>
              </a:rPr>
              <a:t>Not transferable across tasks</a:t>
            </a:r>
            <a:endParaRPr sz="2200" dirty="0">
              <a:latin typeface="Calibri"/>
              <a:cs typeface="Calibri"/>
            </a:endParaRPr>
          </a:p>
          <a:p>
            <a:pPr marL="2295525">
              <a:spcBef>
                <a:spcPts val="135"/>
              </a:spcBef>
            </a:pPr>
            <a:r>
              <a:rPr sz="2200" b="1" dirty="0">
                <a:latin typeface="Calibri"/>
                <a:cs typeface="Calibri"/>
              </a:rPr>
              <a:t>Ultimately we will want both!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Combining Model-Based &amp; </a:t>
            </a:r>
            <a:r>
              <a:rPr lang="en-US" altLang="zh-CN" sz="3200" dirty="0" smtClean="0"/>
              <a:t>Model-Free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>
                <a:latin typeface="微软雅黑" panose="020B0503020204020204" pitchFamily="34" charset="-122"/>
              </a:rPr>
              <a:t>use </a:t>
            </a:r>
            <a:r>
              <a:rPr lang="en-US" altLang="zh-CN" sz="2000" b="1" dirty="0">
                <a:latin typeface="微软雅黑" panose="020B0503020204020204" pitchFamily="34" charset="-122"/>
              </a:rPr>
              <a:t>roll-outs from model as </a:t>
            </a:r>
            <a:r>
              <a:rPr lang="en-US" altLang="zh-CN" sz="2000" b="1" dirty="0" smtClean="0">
                <a:latin typeface="微软雅黑" panose="020B0503020204020204" pitchFamily="34" charset="-122"/>
              </a:rPr>
              <a:t>experience</a:t>
            </a: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</a:rPr>
              <a:t>Sutton </a:t>
            </a:r>
            <a:r>
              <a:rPr lang="en-US" altLang="zh-CN" sz="1800" dirty="0">
                <a:latin typeface="微软雅黑" panose="020B0503020204020204" pitchFamily="34" charset="-122"/>
              </a:rPr>
              <a:t>’90, </a:t>
            </a:r>
            <a:r>
              <a:rPr lang="en-US" altLang="zh-CN" sz="1800" dirty="0" err="1">
                <a:latin typeface="微软雅黑" panose="020B0503020204020204" pitchFamily="34" charset="-122"/>
              </a:rPr>
              <a:t>Gu</a:t>
            </a:r>
            <a:r>
              <a:rPr lang="en-US" altLang="zh-CN" sz="1800" dirty="0">
                <a:latin typeface="微软雅黑" panose="020B0503020204020204" pitchFamily="34" charset="-122"/>
              </a:rPr>
              <a:t> et al. </a:t>
            </a:r>
            <a:r>
              <a:rPr lang="en-US" altLang="zh-CN" sz="1800" dirty="0" err="1">
                <a:latin typeface="微软雅黑" panose="020B0503020204020204" pitchFamily="34" charset="-122"/>
              </a:rPr>
              <a:t>ICML</a:t>
            </a:r>
            <a:r>
              <a:rPr lang="en-US" altLang="zh-CN" sz="1800" dirty="0">
                <a:latin typeface="微软雅黑" panose="020B0503020204020204" pitchFamily="34" charset="-122"/>
              </a:rPr>
              <a:t> ‘16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</a:rPr>
              <a:t>use model as </a:t>
            </a:r>
            <a:r>
              <a:rPr lang="en-US" altLang="zh-CN" sz="2000" b="1" dirty="0" smtClean="0">
                <a:latin typeface="微软雅黑" panose="020B0503020204020204" pitchFamily="34" charset="-122"/>
              </a:rPr>
              <a:t>baseline</a:t>
            </a:r>
          </a:p>
          <a:p>
            <a:pPr lvl="1"/>
            <a:r>
              <a:rPr lang="en-US" altLang="zh-CN" sz="1800" dirty="0" err="1" smtClean="0">
                <a:latin typeface="微软雅黑" panose="020B0503020204020204" pitchFamily="34" charset="-122"/>
              </a:rPr>
              <a:t>Chebotar</a:t>
            </a:r>
            <a:r>
              <a:rPr lang="en-US" altLang="zh-CN" sz="1800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</a:rPr>
              <a:t>et al. </a:t>
            </a:r>
            <a:r>
              <a:rPr lang="en-US" altLang="zh-CN" sz="1800" dirty="0" err="1">
                <a:latin typeface="微软雅黑" panose="020B0503020204020204" pitchFamily="34" charset="-122"/>
              </a:rPr>
              <a:t>ICML</a:t>
            </a:r>
            <a:r>
              <a:rPr lang="en-US" altLang="zh-CN" sz="1800" dirty="0">
                <a:latin typeface="微软雅黑" panose="020B0503020204020204" pitchFamily="34" charset="-122"/>
              </a:rPr>
              <a:t> ‘17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</a:rPr>
              <a:t>use model for exploration</a:t>
            </a:r>
          </a:p>
          <a:p>
            <a:pPr lvl="1"/>
            <a:r>
              <a:rPr lang="en-US" altLang="zh-CN" sz="1800" dirty="0" err="1" smtClean="0">
                <a:latin typeface="微软雅黑" panose="020B0503020204020204" pitchFamily="34" charset="-122"/>
              </a:rPr>
              <a:t>Stadie</a:t>
            </a:r>
            <a:r>
              <a:rPr lang="en-US" altLang="zh-CN" sz="1800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</a:rPr>
              <a:t>et al. </a:t>
            </a:r>
            <a:r>
              <a:rPr lang="en-US" altLang="zh-CN" sz="1800" dirty="0" err="1">
                <a:latin typeface="微软雅黑" panose="020B0503020204020204" pitchFamily="34" charset="-122"/>
              </a:rPr>
              <a:t>arXiv</a:t>
            </a:r>
            <a:r>
              <a:rPr lang="en-US" altLang="zh-CN" sz="1800" dirty="0">
                <a:latin typeface="微软雅黑" panose="020B0503020204020204" pitchFamily="34" charset="-122"/>
              </a:rPr>
              <a:t> ’15, Oh et al. NIPS ’16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</a:rPr>
              <a:t>model-free policy with planning capabilities</a:t>
            </a:r>
          </a:p>
          <a:p>
            <a:pPr lvl="1"/>
            <a:r>
              <a:rPr lang="en-US" altLang="zh-CN" sz="1800" dirty="0" smtClean="0">
                <a:latin typeface="微软雅黑" panose="020B0503020204020204" pitchFamily="34" charset="-122"/>
              </a:rPr>
              <a:t>Tamar </a:t>
            </a:r>
            <a:r>
              <a:rPr lang="en-US" altLang="zh-CN" sz="1800" dirty="0">
                <a:latin typeface="微软雅黑" panose="020B0503020204020204" pitchFamily="34" charset="-122"/>
              </a:rPr>
              <a:t>et al. NIPS ’16, </a:t>
            </a:r>
            <a:r>
              <a:rPr lang="en-US" altLang="zh-CN" sz="1800" dirty="0" err="1">
                <a:latin typeface="微软雅黑" panose="020B0503020204020204" pitchFamily="34" charset="-122"/>
              </a:rPr>
              <a:t>Pascanu</a:t>
            </a:r>
            <a:r>
              <a:rPr lang="en-US" altLang="zh-CN" sz="1800" dirty="0">
                <a:latin typeface="微软雅黑" panose="020B0503020204020204" pitchFamily="34" charset="-122"/>
              </a:rPr>
              <a:t> et al. ‘17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</a:rPr>
              <a:t>model-based look-ahead</a:t>
            </a:r>
          </a:p>
          <a:p>
            <a:pPr lvl="1"/>
            <a:r>
              <a:rPr lang="en-US" altLang="zh-CN" sz="1800" dirty="0" err="1" smtClean="0">
                <a:latin typeface="微软雅黑" panose="020B0503020204020204" pitchFamily="34" charset="-122"/>
              </a:rPr>
              <a:t>Guo</a:t>
            </a:r>
            <a:r>
              <a:rPr lang="en-US" altLang="zh-CN" sz="1800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</a:rPr>
              <a:t>et al. NIPS ’14, Silver et al. </a:t>
            </a:r>
            <a:r>
              <a:rPr lang="en-US" altLang="zh-CN" sz="1800" dirty="0" err="1" smtClean="0">
                <a:latin typeface="微软雅黑" panose="020B0503020204020204" pitchFamily="34" charset="-122"/>
              </a:rPr>
              <a:t>Nature‘16</a:t>
            </a:r>
            <a:endParaRPr lang="en-US" altLang="zh-CN" sz="1800" dirty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1724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cap="none" dirty="0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48F1128-73AE-4CCD-B8AB-941DBADBE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Also known as learning by demonstration, apprenticeship learning, An expert demonstrates how to solve the task</a:t>
            </a:r>
          </a:p>
          <a:p>
            <a:pPr lvl="1"/>
            <a:r>
              <a:rPr lang="en-US" altLang="zh-TW" sz="2000" dirty="0"/>
              <a:t>Machine can also interact with the environment, but cannot explicitly obtain reward.</a:t>
            </a:r>
          </a:p>
          <a:p>
            <a:pPr lvl="1"/>
            <a:r>
              <a:rPr lang="en-US" altLang="zh-TW" sz="2000" dirty="0"/>
              <a:t>It is hard to define reward in some tasks.</a:t>
            </a:r>
          </a:p>
          <a:p>
            <a:pPr lvl="1"/>
            <a:r>
              <a:rPr lang="en-US" altLang="zh-TW" sz="2000" dirty="0"/>
              <a:t>Hand-crafted rewards can lead to uncontrolled behavior </a:t>
            </a:r>
          </a:p>
          <a:p>
            <a:r>
              <a:rPr lang="en-US" altLang="zh-TW" sz="2400" dirty="0"/>
              <a:t>Three approaches:</a:t>
            </a:r>
          </a:p>
          <a:p>
            <a:pPr lvl="1"/>
            <a:r>
              <a:rPr lang="en-US" altLang="zh-TW" sz="2000" dirty="0"/>
              <a:t>Behavior Cloning</a:t>
            </a:r>
          </a:p>
          <a:p>
            <a:pPr lvl="1"/>
            <a:r>
              <a:rPr lang="en-US" altLang="zh-TW" sz="2000" dirty="0"/>
              <a:t>Inverse Reinforcement </a:t>
            </a:r>
            <a:r>
              <a:rPr lang="en-US" altLang="zh-TW" sz="2000" dirty="0" smtClean="0"/>
              <a:t>Learning (</a:t>
            </a:r>
            <a:r>
              <a:rPr lang="en-US" altLang="zh-TW" sz="2000" dirty="0"/>
              <a:t>Generative Adversarial </a:t>
            </a:r>
            <a:r>
              <a:rPr lang="en-US" altLang="zh-TW" sz="2000" dirty="0" smtClean="0"/>
              <a:t>Network)</a:t>
            </a:r>
            <a:endParaRPr lang="en-US" altLang="zh-TW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5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F2D5F58-515E-44F4-B1A4-E13D890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763955F-81E2-47AC-B05F-8722F79E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Self-driving cars as example</a:t>
            </a:r>
            <a:endParaRPr lang="zh-TW" altLang="en-US" dirty="0"/>
          </a:p>
        </p:txBody>
      </p:sp>
      <p:pic>
        <p:nvPicPr>
          <p:cNvPr id="5" name="Picture 2" descr="相關圖片">
            <a:extLst>
              <a:ext uri="{FF2B5EF4-FFF2-40B4-BE49-F238E27FC236}">
                <a16:creationId xmlns="" xmlns:a16="http://schemas.microsoft.com/office/drawing/2014/main" id="{E93AB4FA-2936-484F-9DF9-4B102AE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47" y="2604734"/>
            <a:ext cx="2467180" cy="13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AFA89F4F-4C9D-46E1-997A-687D1EEE25BC}"/>
              </a:ext>
            </a:extLst>
          </p:cNvPr>
          <p:cNvSpPr txBox="1"/>
          <p:nvPr/>
        </p:nvSpPr>
        <p:spPr>
          <a:xfrm>
            <a:off x="481851" y="3067797"/>
            <a:ext cx="172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90C25A90-D90E-429D-AD3B-9ECDC77CE921}"/>
              </a:ext>
            </a:extLst>
          </p:cNvPr>
          <p:cNvSpPr txBox="1"/>
          <p:nvPr/>
        </p:nvSpPr>
        <p:spPr>
          <a:xfrm>
            <a:off x="4947567" y="2775401"/>
            <a:ext cx="388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(Human driver):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7BEC38D2-3BCC-4894-B793-DCB631CB9C86}"/>
              </a:ext>
            </a:extLst>
          </p:cNvPr>
          <p:cNvSpPr txBox="1"/>
          <p:nvPr/>
        </p:nvSpPr>
        <p:spPr>
          <a:xfrm>
            <a:off x="5799471" y="1556792"/>
            <a:ext cx="2743308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Yes, this is supervised learning.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8C67303A-9AEF-46E2-A52B-F1CAD0D222A3}"/>
              </a:ext>
            </a:extLst>
          </p:cNvPr>
          <p:cNvSpPr txBox="1"/>
          <p:nvPr/>
        </p:nvSpPr>
        <p:spPr>
          <a:xfrm>
            <a:off x="5956134" y="3363851"/>
            <a:ext cx="3545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Machine: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2FAABFA7-F285-480C-A4F7-327503E9EF05}"/>
              </a:ext>
            </a:extLst>
          </p:cNvPr>
          <p:cNvSpPr txBox="1"/>
          <p:nvPr/>
        </p:nvSpPr>
        <p:spPr>
          <a:xfrm>
            <a:off x="924093" y="4293096"/>
            <a:ext cx="1729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="" xmlns:a16="http://schemas.microsoft.com/office/drawing/2014/main" id="{D0AE9970-E875-4175-92EE-4956B9A0A624}"/>
                  </a:ext>
                </a:extLst>
              </p:cNvPr>
              <p:cNvSpPr txBox="1"/>
              <p:nvPr/>
            </p:nvSpPr>
            <p:spPr>
              <a:xfrm>
                <a:off x="2565692" y="4438646"/>
                <a:ext cx="172949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AE9970-E875-4175-92EE-4956B9A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92" y="4438646"/>
                <a:ext cx="1729496" cy="1323439"/>
              </a:xfrm>
              <a:prstGeom prst="rect">
                <a:avLst/>
              </a:prstGeom>
              <a:blipFill rotWithShape="1">
                <a:blip r:embed="rId3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66A7D87-3063-472A-A991-2951DCBD96CF}"/>
              </a:ext>
            </a:extLst>
          </p:cNvPr>
          <p:cNvSpPr/>
          <p:nvPr/>
        </p:nvSpPr>
        <p:spPr>
          <a:xfrm>
            <a:off x="5513625" y="4438646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9A9F27B8-061B-4B18-A231-EA8693C77C6A}"/>
              </a:ext>
            </a:extLst>
          </p:cNvPr>
          <p:cNvSpPr/>
          <p:nvPr/>
        </p:nvSpPr>
        <p:spPr>
          <a:xfrm>
            <a:off x="4947567" y="4654754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="" xmlns:a16="http://schemas.microsoft.com/office/drawing/2014/main" id="{C9CCAB97-555B-40A4-AAA8-3C80F9E0F4D9}"/>
              </a:ext>
            </a:extLst>
          </p:cNvPr>
          <p:cNvSpPr/>
          <p:nvPr/>
        </p:nvSpPr>
        <p:spPr>
          <a:xfrm>
            <a:off x="6566933" y="4708595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2BCAA777-1AAD-4E6A-9D8E-4125B511048A}"/>
              </a:ext>
            </a:extLst>
          </p:cNvPr>
          <p:cNvSpPr txBox="1"/>
          <p:nvPr/>
        </p:nvSpPr>
        <p:spPr>
          <a:xfrm>
            <a:off x="4442011" y="4734229"/>
            <a:ext cx="45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59F91966-898C-4AE8-9386-7BF72CCD8175}"/>
              </a:ext>
            </a:extLst>
          </p:cNvPr>
          <p:cNvSpPr txBox="1"/>
          <p:nvPr/>
        </p:nvSpPr>
        <p:spPr>
          <a:xfrm>
            <a:off x="7045905" y="4734229"/>
            <a:ext cx="45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="" xmlns:a16="http://schemas.microsoft.com/office/drawing/2014/main" id="{83BD0617-1988-4CAC-997E-968C151629C2}"/>
              </a:ext>
            </a:extLst>
          </p:cNvPr>
          <p:cNvCxnSpPr>
            <a:cxnSpLocks/>
          </p:cNvCxnSpPr>
          <p:nvPr/>
        </p:nvCxnSpPr>
        <p:spPr>
          <a:xfrm>
            <a:off x="7412276" y="5035099"/>
            <a:ext cx="6916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="" xmlns:a16="http://schemas.microsoft.com/office/drawing/2014/main" id="{CCE57233-A74D-4524-AB0A-5EB32718D80F}"/>
                  </a:ext>
                </a:extLst>
              </p:cNvPr>
              <p:cNvSpPr txBox="1"/>
              <p:nvPr/>
            </p:nvSpPr>
            <p:spPr>
              <a:xfrm>
                <a:off x="8147050" y="4812233"/>
                <a:ext cx="347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CE57233-A74D-4524-AB0A-5EB32718D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050" y="4812233"/>
                <a:ext cx="34746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0526" t="-14754" r="-54386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92A29BD8-349B-4A5D-960E-1AA3D1C2FFC3}"/>
              </a:ext>
            </a:extLst>
          </p:cNvPr>
          <p:cNvSpPr txBox="1"/>
          <p:nvPr/>
        </p:nvSpPr>
        <p:spPr>
          <a:xfrm>
            <a:off x="4236722" y="5627437"/>
            <a:ext cx="3545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4" name="箭號: 彎曲 3">
            <a:extLst>
              <a:ext uri="{FF2B5EF4-FFF2-40B4-BE49-F238E27FC236}">
                <a16:creationId xmlns=""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=""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: 圖案 4">
            <a:extLst>
              <a:ext uri="{FF2B5EF4-FFF2-40B4-BE49-F238E27FC236}">
                <a16:creationId xmlns="" xmlns:a16="http://schemas.microsoft.com/office/drawing/2014/main" id="{03DEDA1C-6215-46FD-B9BA-D85C6728D29B}"/>
              </a:ext>
            </a:extLst>
          </p:cNvPr>
          <p:cNvSpPr/>
          <p:nvPr/>
        </p:nvSpPr>
        <p:spPr>
          <a:xfrm>
            <a:off x="5554436" y="3406549"/>
            <a:ext cx="2365829" cy="1524000"/>
          </a:xfrm>
          <a:custGeom>
            <a:avLst/>
            <a:gdLst>
              <a:gd name="connsiteX0" fmla="*/ 0 w 2365829"/>
              <a:gd name="connsiteY0" fmla="*/ 1524000 h 1524000"/>
              <a:gd name="connsiteX1" fmla="*/ 188686 w 2365829"/>
              <a:gd name="connsiteY1" fmla="*/ 537029 h 1524000"/>
              <a:gd name="connsiteX2" fmla="*/ 986972 w 2365829"/>
              <a:gd name="connsiteY2" fmla="*/ 159657 h 1524000"/>
              <a:gd name="connsiteX3" fmla="*/ 2365829 w 2365829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829" h="1524000">
                <a:moveTo>
                  <a:pt x="0" y="1524000"/>
                </a:moveTo>
                <a:cubicBezTo>
                  <a:pt x="12095" y="1144209"/>
                  <a:pt x="24191" y="764419"/>
                  <a:pt x="188686" y="537029"/>
                </a:cubicBezTo>
                <a:cubicBezTo>
                  <a:pt x="353181" y="309638"/>
                  <a:pt x="624115" y="249162"/>
                  <a:pt x="986972" y="159657"/>
                </a:cubicBezTo>
                <a:cubicBezTo>
                  <a:pt x="1349829" y="70152"/>
                  <a:pt x="1857829" y="35076"/>
                  <a:pt x="2365829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2FB8B540-8B9F-4253-820C-2A177BEBD152}"/>
              </a:ext>
            </a:extLst>
          </p:cNvPr>
          <p:cNvSpPr txBox="1"/>
          <p:nvPr/>
        </p:nvSpPr>
        <p:spPr>
          <a:xfrm>
            <a:off x="1219200" y="2550206"/>
            <a:ext cx="356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only samples limited observation (states)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「car png」的圖片搜尋結果">
            <a:extLst>
              <a:ext uri="{FF2B5EF4-FFF2-40B4-BE49-F238E27FC236}">
                <a16:creationId xmlns="" xmlns:a16="http://schemas.microsoft.com/office/drawing/2014/main" id="{FA316070-862E-446E-81CE-32046C23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44">
            <a:off x="4607565" y="2923950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B8BB72E4-8C50-4E66-BB06-0273B037DAD9}"/>
              </a:ext>
            </a:extLst>
          </p:cNvPr>
          <p:cNvSpPr txBox="1"/>
          <p:nvPr/>
        </p:nvSpPr>
        <p:spPr>
          <a:xfrm>
            <a:off x="4992914" y="3224931"/>
            <a:ext cx="75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81B6F685-5BD7-49AC-B888-2AC8526BBDDA}"/>
              </a:ext>
            </a:extLst>
          </p:cNvPr>
          <p:cNvSpPr txBox="1"/>
          <p:nvPr/>
        </p:nvSpPr>
        <p:spPr>
          <a:xfrm>
            <a:off x="1219199" y="3765273"/>
            <a:ext cx="285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the expert in the states seem by machine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47AC8A7F-5435-44A7-95E5-2D429AC22AFC}"/>
              </a:ext>
            </a:extLst>
          </p:cNvPr>
          <p:cNvSpPr txBox="1"/>
          <p:nvPr/>
        </p:nvSpPr>
        <p:spPr>
          <a:xfrm>
            <a:off x="1219199" y="5296677"/>
            <a:ext cx="285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Aggregation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Dataset Aggregation </a:t>
            </a:r>
            <a:endParaRPr lang="zh-TW" altLang="en-US" sz="2800" dirty="0"/>
          </a:p>
        </p:txBody>
      </p:sp>
      <p:sp>
        <p:nvSpPr>
          <p:cNvPr id="4" name="箭號: 彎曲 3">
            <a:extLst>
              <a:ext uri="{FF2B5EF4-FFF2-40B4-BE49-F238E27FC236}">
                <a16:creationId xmlns=""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=""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="" xmlns:a16="http://schemas.microsoft.com/office/drawing/2014/main" id="{2FB8B540-8B9F-4253-820C-2A177BEBD152}"/>
                  </a:ext>
                </a:extLst>
              </p:cNvPr>
              <p:cNvSpPr txBox="1"/>
              <p:nvPr/>
            </p:nvSpPr>
            <p:spPr>
              <a:xfrm>
                <a:off x="1286421" y="2302984"/>
                <a:ext cx="312105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behavior cloning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FB8B540-8B9F-4253-820C-2A177BEB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1" y="2302984"/>
                <a:ext cx="3121059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953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="" xmlns:a16="http://schemas.microsoft.com/office/drawing/2014/main" id="{81B6F685-5BD7-49AC-B888-2AC8526BBDDA}"/>
                  </a:ext>
                </a:extLst>
              </p:cNvPr>
              <p:cNvSpPr txBox="1"/>
              <p:nvPr/>
            </p:nvSpPr>
            <p:spPr>
              <a:xfrm>
                <a:off x="1286420" y="3260720"/>
                <a:ext cx="28848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interact with the environment 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1B6F685-5BD7-49AC-B888-2AC8526B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3260720"/>
                <a:ext cx="2884826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2114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="" xmlns:a16="http://schemas.microsoft.com/office/drawing/2014/main" id="{47AC8A7F-5435-44A7-95E5-2D429AC22AFC}"/>
                  </a:ext>
                </a:extLst>
              </p:cNvPr>
              <p:cNvSpPr txBox="1"/>
              <p:nvPr/>
            </p:nvSpPr>
            <p:spPr>
              <a:xfrm>
                <a:off x="1286420" y="5409335"/>
                <a:ext cx="28593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new data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7AC8A7F-5435-44A7-95E5-2D429AC2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5409335"/>
                <a:ext cx="2859313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2132" t="-4310" b="-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="" xmlns:a16="http://schemas.microsoft.com/office/drawing/2014/main" id="{00A9E885-B1AC-4926-93D6-51F39E24D0FB}"/>
              </a:ext>
            </a:extLst>
          </p:cNvPr>
          <p:cNvSpPr/>
          <p:nvPr/>
        </p:nvSpPr>
        <p:spPr>
          <a:xfrm>
            <a:off x="5594061" y="2550206"/>
            <a:ext cx="638629" cy="2396051"/>
          </a:xfrm>
          <a:custGeom>
            <a:avLst/>
            <a:gdLst>
              <a:gd name="connsiteX0" fmla="*/ 0 w 638629"/>
              <a:gd name="connsiteY0" fmla="*/ 2743200 h 2743200"/>
              <a:gd name="connsiteX1" fmla="*/ 449943 w 638629"/>
              <a:gd name="connsiteY1" fmla="*/ 609600 h 2743200"/>
              <a:gd name="connsiteX2" fmla="*/ 638629 w 638629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629" h="2743200">
                <a:moveTo>
                  <a:pt x="0" y="2743200"/>
                </a:moveTo>
                <a:cubicBezTo>
                  <a:pt x="171752" y="1905000"/>
                  <a:pt x="343505" y="1066800"/>
                  <a:pt x="449943" y="609600"/>
                </a:cubicBezTo>
                <a:cubicBezTo>
                  <a:pt x="556381" y="152400"/>
                  <a:pt x="597505" y="76200"/>
                  <a:pt x="638629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="" xmlns:a16="http://schemas.microsoft.com/office/drawing/2014/main" id="{5B3F74C5-847F-4D4A-8189-CC68E1213660}"/>
                  </a:ext>
                </a:extLst>
              </p:cNvPr>
              <p:cNvSpPr txBox="1"/>
              <p:nvPr/>
            </p:nvSpPr>
            <p:spPr>
              <a:xfrm>
                <a:off x="1592160" y="4192617"/>
                <a:ext cx="28848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Ask the expert to label the observation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3F74C5-847F-4D4A-8189-CC68E121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60" y="4192617"/>
                <a:ext cx="2884826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2114" t="-4310" r="-3383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44729178-3FBD-4630-B1BD-8739E63F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35" y="4988082"/>
            <a:ext cx="1010832" cy="1010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EDD9C6E1-217A-4998-B792-75258CFB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9" y="1985425"/>
            <a:ext cx="946816" cy="1007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="" xmlns:a16="http://schemas.microsoft.com/office/drawing/2014/main" id="{CBB43B6D-5232-4871-B025-446799301C56}"/>
                  </a:ext>
                </a:extLst>
              </p:cNvPr>
              <p:cNvSpPr/>
              <p:nvPr/>
            </p:nvSpPr>
            <p:spPr>
              <a:xfrm>
                <a:off x="5648902" y="4545087"/>
                <a:ext cx="5147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BB43B6D-5232-4871-B025-446799301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2" y="4545087"/>
                <a:ext cx="51475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「car png」的圖片搜尋結果">
            <a:extLst>
              <a:ext uri="{FF2B5EF4-FFF2-40B4-BE49-F238E27FC236}">
                <a16:creationId xmlns="" xmlns:a16="http://schemas.microsoft.com/office/drawing/2014/main" id="{09DF2BD6-BA1E-4635-B09A-5BE792B2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4786797" y="3713434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="" xmlns:a16="http://schemas.microsoft.com/office/drawing/2014/main" id="{80170FCC-5962-4AA9-8CD5-8770F3805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00" y="3481716"/>
            <a:ext cx="1010832" cy="1010832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9FA71306-2BBC-4127-9BAD-9F0FF3C75809}"/>
              </a:ext>
            </a:extLst>
          </p:cNvPr>
          <p:cNvCxnSpPr/>
          <p:nvPr/>
        </p:nvCxnSpPr>
        <p:spPr>
          <a:xfrm flipV="1">
            <a:off x="5939031" y="3584217"/>
            <a:ext cx="664317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「car png」的圖片搜尋結果">
            <a:extLst>
              <a:ext uri="{FF2B5EF4-FFF2-40B4-BE49-F238E27FC236}">
                <a16:creationId xmlns="" xmlns:a16="http://schemas.microsoft.com/office/drawing/2014/main" id="{EF780A54-D697-4C76-A059-8FCAC485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5183715" y="2337902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單箭頭接點 25">
            <a:extLst>
              <a:ext uri="{FF2B5EF4-FFF2-40B4-BE49-F238E27FC236}">
                <a16:creationId xmlns="" xmlns:a16="http://schemas.microsoft.com/office/drawing/2014/main" id="{050E2ACC-FA1F-4DBA-B55A-7654F05B57A8}"/>
              </a:ext>
            </a:extLst>
          </p:cNvPr>
          <p:cNvCxnSpPr>
            <a:cxnSpLocks/>
          </p:cNvCxnSpPr>
          <p:nvPr/>
        </p:nvCxnSpPr>
        <p:spPr>
          <a:xfrm>
            <a:off x="6349405" y="2700214"/>
            <a:ext cx="764267" cy="228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A5798845-E1E5-4DA4-85D2-F7F15AEB94FB}"/>
              </a:ext>
            </a:extLst>
          </p:cNvPr>
          <p:cNvSpPr txBox="1"/>
          <p:nvPr/>
        </p:nvSpPr>
        <p:spPr>
          <a:xfrm>
            <a:off x="7007978" y="2489711"/>
            <a:ext cx="156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 animBg="1"/>
      <p:bldP spid="14" grpId="0"/>
      <p:bldP spid="19" grpId="0"/>
      <p:bldP spid="2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1E3B446-8060-4979-B6B6-4E17E800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pic>
        <p:nvPicPr>
          <p:cNvPr id="5" name="生活大爆炸-----Sheldon 学中文那段.mp4  chinese - YouTube [360p] - 1of2">
            <a:hlinkClick r:id="" action="ppaction://media"/>
            <a:extLst>
              <a:ext uri="{FF2B5EF4-FFF2-40B4-BE49-F238E27FC236}">
                <a16:creationId xmlns="" xmlns:a16="http://schemas.microsoft.com/office/drawing/2014/main" id="{56FCA8DB-9275-4F2D-A6D9-9E8DF454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131" y="1474014"/>
            <a:ext cx="8343737" cy="4693245"/>
          </a:xfr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884D1F6-28A1-448C-8BD5-0EA66C898D8A}"/>
              </a:ext>
            </a:extLst>
          </p:cNvPr>
          <p:cNvSpPr/>
          <p:nvPr/>
        </p:nvSpPr>
        <p:spPr>
          <a:xfrm>
            <a:off x="1914071" y="6167259"/>
            <a:ext cx="5522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https://www.youtube.com/watch?v=j2FSB3bseek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F7BC8FB-82F4-4B8A-8EEA-B5E7BC1200C5}"/>
              </a:ext>
            </a:extLst>
          </p:cNvPr>
          <p:cNvSpPr/>
          <p:nvPr/>
        </p:nvSpPr>
        <p:spPr>
          <a:xfrm>
            <a:off x="5958115" y="427742"/>
            <a:ext cx="2957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agent will copy every behavior, even irrelevant actions.</a:t>
            </a:r>
          </a:p>
        </p:txBody>
      </p:sp>
    </p:spTree>
    <p:extLst>
      <p:ext uri="{BB962C8B-B14F-4D97-AF65-F5344CB8AC3E}">
        <p14:creationId xmlns:p14="http://schemas.microsoft.com/office/powerpoint/2010/main" val="35688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「good png」的圖片搜尋結果">
            <a:extLst>
              <a:ext uri="{FF2B5EF4-FFF2-40B4-BE49-F238E27FC236}">
                <a16:creationId xmlns="" xmlns:a16="http://schemas.microsoft.com/office/drawing/2014/main" id="{C8D953C3-FDB1-4E1D-ACF3-074D24F2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70477" y="3849993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good png」的圖片搜尋結果">
            <a:extLst>
              <a:ext uri="{FF2B5EF4-FFF2-40B4-BE49-F238E27FC236}">
                <a16:creationId xmlns="" xmlns:a16="http://schemas.microsoft.com/office/drawing/2014/main" id="{615A2A43-565A-4847-9C79-737AD5DD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40" y="3823045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05CB246-B715-47F6-A8EF-A742C227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9F01FC-9B4A-4244-9784-C02E8DB7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Major problem: if machine has limited capacity, it may choose the wrong behavior to copy.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Some behavior must copy, but some can be ignored. </a:t>
            </a:r>
          </a:p>
          <a:p>
            <a:pPr lvl="1"/>
            <a:r>
              <a:rPr lang="en-US" altLang="zh-TW" sz="2800" dirty="0"/>
              <a:t>Supervised learning takes all errors equally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C388E462-1C27-47B0-89E2-7B703DC293E8}"/>
              </a:ext>
            </a:extLst>
          </p:cNvPr>
          <p:cNvSpPr txBox="1"/>
          <p:nvPr/>
        </p:nvSpPr>
        <p:spPr>
          <a:xfrm>
            <a:off x="3719428" y="2492896"/>
            <a:ext cx="10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E63453A-4CC6-4B87-BCC4-BA9A4B1E474A}"/>
              </a:ext>
            </a:extLst>
          </p:cNvPr>
          <p:cNvSpPr/>
          <p:nvPr/>
        </p:nvSpPr>
        <p:spPr>
          <a:xfrm>
            <a:off x="1600739" y="2789382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C48C3862-F993-4F2E-A9BE-7090FA582354}"/>
              </a:ext>
            </a:extLst>
          </p:cNvPr>
          <p:cNvSpPr txBox="1"/>
          <p:nvPr/>
        </p:nvSpPr>
        <p:spPr>
          <a:xfrm>
            <a:off x="1319978" y="3982730"/>
            <a:ext cx="15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Actor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="" xmlns:a16="http://schemas.microsoft.com/office/drawing/2014/main" id="{0FAFE68A-E731-47DD-A210-8107DC813158}"/>
              </a:ext>
            </a:extLst>
          </p:cNvPr>
          <p:cNvSpPr/>
          <p:nvPr/>
        </p:nvSpPr>
        <p:spPr>
          <a:xfrm>
            <a:off x="1045252" y="2954561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0CDEA454-1083-4369-8707-258165C07075}"/>
              </a:ext>
            </a:extLst>
          </p:cNvPr>
          <p:cNvSpPr txBox="1"/>
          <p:nvPr/>
        </p:nvSpPr>
        <p:spPr>
          <a:xfrm>
            <a:off x="539696" y="3034036"/>
            <a:ext cx="45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</a:t>
            </a:r>
            <a:r>
              <a:rPr lang="en-US" altLang="zh-TW" sz="2000" baseline="-25000" dirty="0"/>
              <a:t>i</a:t>
            </a:r>
            <a:endParaRPr lang="zh-TW" altLang="en-US" sz="2000" baseline="-25000" dirty="0"/>
          </a:p>
        </p:txBody>
      </p:sp>
      <p:sp>
        <p:nvSpPr>
          <p:cNvPr id="10" name="箭號: 向右 9">
            <a:extLst>
              <a:ext uri="{FF2B5EF4-FFF2-40B4-BE49-F238E27FC236}">
                <a16:creationId xmlns="" xmlns:a16="http://schemas.microsoft.com/office/drawing/2014/main" id="{7D242AD0-CBAE-48C7-97DC-C3F917201D52}"/>
              </a:ext>
            </a:extLst>
          </p:cNvPr>
          <p:cNvSpPr/>
          <p:nvPr/>
        </p:nvSpPr>
        <p:spPr>
          <a:xfrm>
            <a:off x="2635197" y="2954561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53402095-F724-419B-93B0-E5A00A15DB3B}"/>
              </a:ext>
            </a:extLst>
          </p:cNvPr>
          <p:cNvSpPr txBox="1"/>
          <p:nvPr/>
        </p:nvSpPr>
        <p:spPr>
          <a:xfrm>
            <a:off x="3114169" y="2980195"/>
            <a:ext cx="45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a</a:t>
            </a:r>
            <a:r>
              <a:rPr lang="en-US" altLang="zh-TW" sz="2000" baseline="-25000" dirty="0" err="1"/>
              <a:t>i</a:t>
            </a:r>
            <a:endParaRPr lang="zh-TW" altLang="en-US" sz="2000" baseline="-25000" dirty="0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DB44BE15-C32C-49A5-97D0-CC33192B59E4}"/>
              </a:ext>
            </a:extLst>
          </p:cNvPr>
          <p:cNvSpPr txBox="1"/>
          <p:nvPr/>
        </p:nvSpPr>
        <p:spPr>
          <a:xfrm>
            <a:off x="3719428" y="3636732"/>
            <a:ext cx="112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gesture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9692AB7-0838-4801-8DEE-541F9EAE1732}"/>
              </a:ext>
            </a:extLst>
          </p:cNvPr>
          <p:cNvSpPr/>
          <p:nvPr/>
        </p:nvSpPr>
        <p:spPr>
          <a:xfrm>
            <a:off x="5598902" y="2810851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NN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295544C3-CDB7-4005-91A8-695E0714C4CA}"/>
              </a:ext>
            </a:extLst>
          </p:cNvPr>
          <p:cNvSpPr txBox="1"/>
          <p:nvPr/>
        </p:nvSpPr>
        <p:spPr>
          <a:xfrm>
            <a:off x="5318141" y="4004199"/>
            <a:ext cx="15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Actor</a:t>
            </a:r>
            <a:endParaRPr lang="zh-TW" alt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="" xmlns:a16="http://schemas.microsoft.com/office/drawing/2014/main" id="{CB1879DB-AEE0-4EB2-A7D2-8C961C965CCB}"/>
              </a:ext>
            </a:extLst>
          </p:cNvPr>
          <p:cNvSpPr/>
          <p:nvPr/>
        </p:nvSpPr>
        <p:spPr>
          <a:xfrm>
            <a:off x="5043415" y="2976030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A7111914-0371-485C-A37E-8FBF2FE0900B}"/>
              </a:ext>
            </a:extLst>
          </p:cNvPr>
          <p:cNvSpPr txBox="1"/>
          <p:nvPr/>
        </p:nvSpPr>
        <p:spPr>
          <a:xfrm>
            <a:off x="4537859" y="3055505"/>
            <a:ext cx="45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</a:t>
            </a:r>
            <a:r>
              <a:rPr lang="en-US" altLang="zh-TW" sz="2000" baseline="-25000" dirty="0"/>
              <a:t>i</a:t>
            </a:r>
            <a:endParaRPr lang="zh-TW" altLang="en-US" sz="2000" baseline="-25000" dirty="0"/>
          </a:p>
        </p:txBody>
      </p:sp>
      <p:sp>
        <p:nvSpPr>
          <p:cNvPr id="18" name="箭號: 向右 17">
            <a:extLst>
              <a:ext uri="{FF2B5EF4-FFF2-40B4-BE49-F238E27FC236}">
                <a16:creationId xmlns="" xmlns:a16="http://schemas.microsoft.com/office/drawing/2014/main" id="{267DBD94-4C9C-4B17-B5E3-D6F81AE5855C}"/>
              </a:ext>
            </a:extLst>
          </p:cNvPr>
          <p:cNvSpPr/>
          <p:nvPr/>
        </p:nvSpPr>
        <p:spPr>
          <a:xfrm>
            <a:off x="6633360" y="2976030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5E6433A4-90BE-4042-A329-C2E111403EBA}"/>
              </a:ext>
            </a:extLst>
          </p:cNvPr>
          <p:cNvSpPr txBox="1"/>
          <p:nvPr/>
        </p:nvSpPr>
        <p:spPr>
          <a:xfrm>
            <a:off x="7112332" y="3001664"/>
            <a:ext cx="45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a</a:t>
            </a:r>
            <a:r>
              <a:rPr lang="en-US" altLang="zh-TW" sz="2000" baseline="-25000" dirty="0" err="1"/>
              <a:t>i</a:t>
            </a:r>
            <a:endParaRPr lang="zh-TW" altLang="en-US" sz="20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="" xmlns:a16="http://schemas.microsoft.com/office/drawing/2014/main" id="{C9A28FF2-FB11-4046-80B2-B02EAB18BDFF}"/>
              </a:ext>
            </a:extLst>
          </p:cNvPr>
          <p:cNvSpPr txBox="1"/>
          <p:nvPr/>
        </p:nvSpPr>
        <p:spPr>
          <a:xfrm>
            <a:off x="7721703" y="2527881"/>
            <a:ext cx="107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speech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934DABF6-9A16-48AB-BFBF-A4B80E363580}"/>
              </a:ext>
            </a:extLst>
          </p:cNvPr>
          <p:cNvSpPr txBox="1"/>
          <p:nvPr/>
        </p:nvSpPr>
        <p:spPr>
          <a:xfrm>
            <a:off x="7721703" y="3671717"/>
            <a:ext cx="112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gesture</a:t>
            </a:r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E3034E8A-126D-4713-A019-9D60D82CE34C}"/>
              </a:ext>
            </a:extLst>
          </p:cNvPr>
          <p:cNvCxnSpPr>
            <a:cxnSpLocks/>
          </p:cNvCxnSpPr>
          <p:nvPr/>
        </p:nvCxnSpPr>
        <p:spPr>
          <a:xfrm flipV="1">
            <a:off x="3314418" y="2712809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="" xmlns:a16="http://schemas.microsoft.com/office/drawing/2014/main" id="{013CCB40-BFD7-41BC-9ECC-15C04E0D313A}"/>
              </a:ext>
            </a:extLst>
          </p:cNvPr>
          <p:cNvCxnSpPr>
            <a:cxnSpLocks/>
          </p:cNvCxnSpPr>
          <p:nvPr/>
        </p:nvCxnSpPr>
        <p:spPr>
          <a:xfrm>
            <a:off x="3356284" y="3509186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="" xmlns:a16="http://schemas.microsoft.com/office/drawing/2014/main" id="{A2B5D64A-83E0-4F87-8405-32D5E5176122}"/>
              </a:ext>
            </a:extLst>
          </p:cNvPr>
          <p:cNvCxnSpPr>
            <a:cxnSpLocks/>
          </p:cNvCxnSpPr>
          <p:nvPr/>
        </p:nvCxnSpPr>
        <p:spPr>
          <a:xfrm flipV="1">
            <a:off x="7330746" y="2687610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="" xmlns:a16="http://schemas.microsoft.com/office/drawing/2014/main" id="{95A19BC5-3033-4E8E-8854-D34283F38746}"/>
              </a:ext>
            </a:extLst>
          </p:cNvPr>
          <p:cNvCxnSpPr>
            <a:cxnSpLocks/>
          </p:cNvCxnSpPr>
          <p:nvPr/>
        </p:nvCxnSpPr>
        <p:spPr>
          <a:xfrm>
            <a:off x="7372612" y="3483987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相關圖片">
            <a:extLst>
              <a:ext uri="{FF2B5EF4-FFF2-40B4-BE49-F238E27FC236}">
                <a16:creationId xmlns="" xmlns:a16="http://schemas.microsoft.com/office/drawing/2014/main" id="{C03F6926-834C-4082-A458-0F7B4355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60" y="3393258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相關圖片">
            <a:extLst>
              <a:ext uri="{FF2B5EF4-FFF2-40B4-BE49-F238E27FC236}">
                <a16:creationId xmlns="" xmlns:a16="http://schemas.microsoft.com/office/drawing/2014/main" id="{6AB04C9D-9952-42FB-83D9-06842E5B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40" y="2598381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3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 Introduction of </a:t>
            </a:r>
            <a:r>
              <a:rPr lang="en-US" altLang="zh-CN" dirty="0" err="1"/>
              <a:t>RL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2000 to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366144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9043C8C-E4F8-4F08-B61A-58C643AD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A9EB6FB6-F229-4764-9146-295D90DAA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sz="2800" dirty="0"/>
                  <a:t>In supervised learning, we expect training and testing data have the same distribution. </a:t>
                </a:r>
              </a:p>
              <a:p>
                <a:r>
                  <a:rPr lang="en-US" altLang="zh-TW" sz="2800" dirty="0"/>
                  <a:t>In behavior cloning:</a:t>
                </a:r>
              </a:p>
              <a:p>
                <a:pPr lvl="1"/>
                <a:r>
                  <a:rPr lang="en-US" altLang="zh-TW" sz="2400" dirty="0"/>
                  <a:t>Training: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400" dirty="0"/>
                  <a:t> (expert) </a:t>
                </a:r>
              </a:p>
              <a:p>
                <a:pPr lvl="2"/>
                <a:r>
                  <a:rPr lang="en-US" altLang="zh-TW" b="1" i="1" u="sng" dirty="0"/>
                  <a:t>Action a taken by actor influences the distribution of o</a:t>
                </a:r>
              </a:p>
              <a:p>
                <a:pPr lvl="1"/>
                <a:r>
                  <a:rPr lang="en-US" altLang="zh-TW" sz="2400" dirty="0"/>
                  <a:t>Testing: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(actor cloning expert)</a:t>
                </a:r>
              </a:p>
              <a:p>
                <a:pPr lvl="2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the same distribution</a:t>
                </a:r>
              </a:p>
              <a:p>
                <a:pPr lvl="2"/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have difference, the distribution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can be very different.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EB6FB6-F229-4764-9146-295D90DAA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2" t="-1342" r="-1143" b="-7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C76A9FDB-2BDC-4FEF-9FE5-11CDDE0A7794}"/>
              </a:ext>
            </a:extLst>
          </p:cNvPr>
          <p:cNvGrpSpPr/>
          <p:nvPr/>
        </p:nvGrpSpPr>
        <p:grpSpPr>
          <a:xfrm>
            <a:off x="5256624" y="618505"/>
            <a:ext cx="2639453" cy="818803"/>
            <a:chOff x="4514502" y="2442550"/>
            <a:chExt cx="2639453" cy="818803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30499377-621B-4DCE-A2BA-A5548139DCBF}"/>
                </a:ext>
              </a:extLst>
            </p:cNvPr>
            <p:cNvSpPr/>
            <p:nvPr/>
          </p:nvSpPr>
          <p:spPr>
            <a:xfrm>
              <a:off x="5345486" y="2442550"/>
              <a:ext cx="957943" cy="81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Actor</a:t>
              </a:r>
              <a:endParaRPr lang="zh-TW" altLang="en-US" sz="2000" dirty="0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="" xmlns:a16="http://schemas.microsoft.com/office/drawing/2014/main" id="{E709787C-4498-4187-9513-B7203CAD17C7}"/>
                </a:ext>
              </a:extLst>
            </p:cNvPr>
            <p:cNvSpPr/>
            <p:nvPr/>
          </p:nvSpPr>
          <p:spPr>
            <a:xfrm>
              <a:off x="634892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="" xmlns:a16="http://schemas.microsoft.com/office/drawing/2014/main" id="{A8A5915B-961F-4A2E-A58A-C24779FD5EC3}"/>
                </a:ext>
              </a:extLst>
            </p:cNvPr>
            <p:cNvSpPr txBox="1"/>
            <p:nvPr/>
          </p:nvSpPr>
          <p:spPr>
            <a:xfrm>
              <a:off x="4514502" y="2563068"/>
              <a:ext cx="45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o</a:t>
              </a:r>
              <a:r>
                <a:rPr lang="en-US" altLang="zh-TW" sz="2400" baseline="-25000" dirty="0"/>
                <a:t>i</a:t>
              </a:r>
              <a:endParaRPr lang="zh-TW" altLang="en-US" sz="2400" baseline="-25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="" xmlns:a16="http://schemas.microsoft.com/office/drawing/2014/main" id="{399BB1E6-24A4-42AD-A637-28C04F66187A}"/>
                </a:ext>
              </a:extLst>
            </p:cNvPr>
            <p:cNvSpPr txBox="1"/>
            <p:nvPr/>
          </p:nvSpPr>
          <p:spPr>
            <a:xfrm>
              <a:off x="6696081" y="2549556"/>
              <a:ext cx="45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a</a:t>
              </a:r>
              <a:r>
                <a:rPr lang="en-US" altLang="zh-TW" sz="2400" baseline="-25000" dirty="0" err="1"/>
                <a:t>i</a:t>
              </a:r>
              <a:endParaRPr lang="zh-TW" altLang="en-US" sz="2400" baseline="-25000" dirty="0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="" xmlns:a16="http://schemas.microsoft.com/office/drawing/2014/main" id="{C46E491A-F752-48E2-9ABA-52E9C6783004}"/>
                </a:ext>
              </a:extLst>
            </p:cNvPr>
            <p:cNvSpPr/>
            <p:nvPr/>
          </p:nvSpPr>
          <p:spPr>
            <a:xfrm>
              <a:off x="495524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506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1EBD4A70-7BF8-46F9-A93C-694B6E348A07}"/>
                  </a:ext>
                </a:extLst>
              </p:cNvPr>
              <p:cNvSpPr/>
              <p:nvPr/>
            </p:nvSpPr>
            <p:spPr>
              <a:xfrm>
                <a:off x="468044" y="2902905"/>
                <a:ext cx="1876011" cy="13233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Reward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EBD4A70-7BF8-46F9-A93C-694B6E348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4" y="2902905"/>
                <a:ext cx="1876011" cy="1323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556792"/>
            <a:ext cx="3113354" cy="881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 Dynamics</a:t>
            </a:r>
          </a:p>
          <a:p>
            <a:pPr algn="ctr"/>
            <a:r>
              <a:rPr lang="en-US" altLang="zh-TW" dirty="0"/>
              <a:t>P(s’|</a:t>
            </a:r>
            <a:r>
              <a:rPr lang="en-US" altLang="zh-TW" dirty="0" err="1"/>
              <a:t>s,a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9C4C48B6-A272-42CC-AB26-F63B208BD5D3}"/>
                  </a:ext>
                </a:extLst>
              </p:cNvPr>
              <p:cNvSpPr/>
              <p:nvPr/>
            </p:nvSpPr>
            <p:spPr>
              <a:xfrm>
                <a:off x="6820223" y="2900920"/>
                <a:ext cx="1876011" cy="132533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Optimal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4C48B6-A272-42CC-AB26-F63B208B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23" y="2900920"/>
                <a:ext cx="1876011" cy="13253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2900921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=""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242964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292948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4" name="箭號: 向右 13">
            <a:extLst>
              <a:ext uri="{FF2B5EF4-FFF2-40B4-BE49-F238E27FC236}">
                <a16:creationId xmlns=""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388402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="" xmlns:a16="http://schemas.microsoft.com/office/drawing/2014/main" id="{86D67117-C0A6-44AE-B1AC-E50661F67986}"/>
                  </a:ext>
                </a:extLst>
              </p:cNvPr>
              <p:cNvSpPr txBox="1"/>
              <p:nvPr/>
            </p:nvSpPr>
            <p:spPr>
              <a:xfrm>
                <a:off x="1411685" y="4800320"/>
                <a:ext cx="6418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Using the reward function to find a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6D67117-C0A6-44AE-B1AC-E50661F67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85" y="4800320"/>
                <a:ext cx="6418227" cy="369332"/>
              </a:xfrm>
              <a:prstGeom prst="rect">
                <a:avLst/>
              </a:prstGeom>
              <a:blipFill>
                <a:blip r:embed="rId5"/>
                <a:stretch>
                  <a:fillRect l="-66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CA0DAD4E-5C86-47DE-9893-5C65A109B497}"/>
              </a:ext>
            </a:extLst>
          </p:cNvPr>
          <p:cNvSpPr txBox="1"/>
          <p:nvPr/>
        </p:nvSpPr>
        <p:spPr>
          <a:xfrm>
            <a:off x="1411685" y="5321959"/>
            <a:ext cx="728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Modeling reward can be easier. Simple reward function can lead to complex policy.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="" xmlns:a16="http://schemas.microsoft.com/office/drawing/2014/main" id="{AF583D05-A3EF-4D74-96BB-679586964EA9}"/>
              </a:ext>
            </a:extLst>
          </p:cNvPr>
          <p:cNvGrpSpPr/>
          <p:nvPr/>
        </p:nvGrpSpPr>
        <p:grpSpPr>
          <a:xfrm>
            <a:off x="6301360" y="2033027"/>
            <a:ext cx="2816136" cy="696363"/>
            <a:chOff x="6314612" y="2468394"/>
            <a:chExt cx="2816136" cy="696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="" xmlns:a16="http://schemas.microsoft.com/office/drawing/2014/main" id="{16588860-ED09-4FC3-A431-72018C71E631}"/>
                    </a:ext>
                  </a:extLst>
                </p:cNvPr>
                <p:cNvSpPr txBox="1"/>
                <p:nvPr/>
              </p:nvSpPr>
              <p:spPr>
                <a:xfrm>
                  <a:off x="6314612" y="2468394"/>
                  <a:ext cx="28161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trajectory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a14:m>
                  <a:r>
                    <a:rPr lang="en-US" altLang="zh-TW" dirty="0"/>
                    <a:t> 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6588860-ED09-4FC3-A431-72018C71E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612" y="2468394"/>
                  <a:ext cx="281613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="" xmlns:a16="http://schemas.microsoft.com/office/drawing/2014/main" id="{5D3EE5B0-AE75-466F-ABE7-F279DC92925F}"/>
                    </a:ext>
                  </a:extLst>
                </p:cNvPr>
                <p:cNvSpPr txBox="1"/>
                <p:nvPr/>
              </p:nvSpPr>
              <p:spPr>
                <a:xfrm>
                  <a:off x="6509102" y="2887758"/>
                  <a:ext cx="18389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D3EE5B0-AE75-466F-ABE7-F279DC929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102" y="2887758"/>
                  <a:ext cx="1838965" cy="276999"/>
                </a:xfrm>
                <a:prstGeom prst="rect">
                  <a:avLst/>
                </a:prstGeom>
                <a:blipFill>
                  <a:blip r:embed="rId7"/>
                  <a:stretch>
                    <a:fillRect t="-2222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2929197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=""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292948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2" name="箭號: 向右 21">
            <a:extLst>
              <a:ext uri="{FF2B5EF4-FFF2-40B4-BE49-F238E27FC236}">
                <a16:creationId xmlns=""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236653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" name="箭號: 彎曲 3">
            <a:extLst>
              <a:ext uri="{FF2B5EF4-FFF2-40B4-BE49-F238E27FC236}">
                <a16:creationId xmlns=""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809534" y="4476032"/>
            <a:ext cx="602151" cy="71452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18" grpId="0"/>
      <p:bldP spid="20" grpId="0" animBg="1"/>
      <p:bldP spid="21" grpId="0" animBg="1"/>
      <p:bldP spid="22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30F872B-0936-474C-9E6E-E9253E3C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2AF9EACE-F3A0-4178-8451-AA5E548D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sz="2800" b="1" i="1" u="sng" dirty="0"/>
                  <a:t>Original RL</a:t>
                </a:r>
                <a:r>
                  <a:rPr lang="en-US" altLang="zh-TW" sz="2800" dirty="0"/>
                  <a:t>: </a:t>
                </a:r>
              </a:p>
              <a:p>
                <a:pPr lvl="1"/>
                <a:r>
                  <a:rPr lang="en-US" altLang="zh-TW" sz="2400" dirty="0"/>
                  <a:t>given a reward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sz="2400" dirty="0"/>
                  <a:t>Initialize an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  <a:p>
                <a:pPr lvl="1"/>
                <a:r>
                  <a:rPr lang="en-US" altLang="zh-TW" sz="2400" dirty="0"/>
                  <a:t>In each iteration</a:t>
                </a:r>
              </a:p>
              <a:p>
                <a:pPr lvl="2"/>
                <a:r>
                  <a:rPr lang="en-US" altLang="zh-TW" sz="2000" dirty="0"/>
                  <a:t>using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000" dirty="0"/>
                  <a:t> to interact with the environment N times, 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000" dirty="0"/>
              </a:p>
              <a:p>
                <a:pPr lvl="2"/>
                <a:endParaRPr lang="en-US" altLang="zh-TW" sz="2000" dirty="0"/>
              </a:p>
              <a:p>
                <a:pPr lvl="2"/>
                <a:endParaRPr lang="en-US" altLang="zh-TW" sz="2000" dirty="0"/>
              </a:p>
              <a:p>
                <a:pPr lvl="2"/>
                <a:endParaRPr lang="en-US" altLang="zh-TW" sz="2000" dirty="0"/>
              </a:p>
              <a:p>
                <a:pPr lvl="2"/>
                <a:endParaRPr lang="en-US" altLang="zh-TW" sz="2000" dirty="0"/>
              </a:p>
              <a:p>
                <a:pPr lvl="2"/>
                <a:r>
                  <a:rPr lang="en-US" altLang="zh-TW" sz="20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000" dirty="0"/>
                  <a:t>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TW" sz="2000" dirty="0"/>
                  <a:t>  </a:t>
                </a:r>
                <a:endParaRPr lang="zh-TW" altLang="en-US" sz="2000" dirty="0"/>
              </a:p>
              <a:p>
                <a:pPr lvl="1"/>
                <a:r>
                  <a:rPr lang="en-US" altLang="zh-TW" sz="2400" dirty="0"/>
                  <a:t>The actor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optimal actor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/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AF9EACE-F3A0-4178-8451-AA5E548D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372" t="-1879" b="-8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="" xmlns:a16="http://schemas.microsoft.com/office/drawing/2014/main" id="{E7980A2B-66B0-469C-BA97-16FDD1081C52}"/>
                  </a:ext>
                </a:extLst>
              </p:cNvPr>
              <p:cNvSpPr txBox="1"/>
              <p:nvPr/>
            </p:nvSpPr>
            <p:spPr>
              <a:xfrm>
                <a:off x="1556594" y="4720989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7980A2B-66B0-469C-BA97-16FDD1081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594" y="4720989"/>
                <a:ext cx="93617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="" xmlns:a16="http://schemas.microsoft.com/office/drawing/2014/main" id="{7114FF1D-7DB7-41BA-B060-4FC9D3A9BA45}"/>
                  </a:ext>
                </a:extLst>
              </p:cNvPr>
              <p:cNvSpPr txBox="1"/>
              <p:nvPr/>
            </p:nvSpPr>
            <p:spPr>
              <a:xfrm>
                <a:off x="2204951" y="4503149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114FF1D-7DB7-41BA-B060-4FC9D3A9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51" y="4503149"/>
                <a:ext cx="2540000" cy="988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="" xmlns:a16="http://schemas.microsoft.com/office/drawing/2014/main" id="{C018420C-490B-4F34-B6E5-0F86184845AA}"/>
                  </a:ext>
                </a:extLst>
              </p:cNvPr>
              <p:cNvSpPr txBox="1"/>
              <p:nvPr/>
            </p:nvSpPr>
            <p:spPr>
              <a:xfrm>
                <a:off x="4455254" y="4386410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18420C-490B-4F34-B6E5-0F861848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54" y="4386410"/>
                <a:ext cx="2232933" cy="113082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5527AEB-6D80-42A5-8D54-10D596E8D64C}"/>
              </a:ext>
            </a:extLst>
          </p:cNvPr>
          <p:cNvSpPr/>
          <p:nvPr/>
        </p:nvSpPr>
        <p:spPr>
          <a:xfrm>
            <a:off x="6683150" y="1266724"/>
            <a:ext cx="65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3AB62DB6-A27D-43B0-8BFD-4CBD42783B4F}"/>
                  </a:ext>
                </a:extLst>
              </p:cNvPr>
              <p:cNvSpPr/>
              <p:nvPr/>
            </p:nvSpPr>
            <p:spPr>
              <a:xfrm>
                <a:off x="1714133" y="4015289"/>
                <a:ext cx="4974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AB62DB6-A27D-43B0-8BFD-4CBD42783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33" y="4015289"/>
                <a:ext cx="4974054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5236F2DC-31F1-4072-8E09-16AFCD0DA5C1}"/>
                  </a:ext>
                </a:extLst>
              </p:cNvPr>
              <p:cNvSpPr/>
              <p:nvPr/>
            </p:nvSpPr>
            <p:spPr>
              <a:xfrm>
                <a:off x="6683150" y="4047634"/>
                <a:ext cx="1951047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36F2DC-31F1-4072-8E09-16AFCD0DA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150" y="4047634"/>
                <a:ext cx="1951047" cy="11307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260579B3-E6F5-4E19-8847-9B81D64D4DC0}"/>
              </a:ext>
            </a:extLst>
          </p:cNvPr>
          <p:cNvSpPr/>
          <p:nvPr/>
        </p:nvSpPr>
        <p:spPr>
          <a:xfrm>
            <a:off x="3289300" y="4087127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944D56BC-62F4-4B2B-B7CB-CC171B08A21D}"/>
              </a:ext>
            </a:extLst>
          </p:cNvPr>
          <p:cNvSpPr/>
          <p:nvPr/>
        </p:nvSpPr>
        <p:spPr>
          <a:xfrm>
            <a:off x="4455254" y="4087127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F17B4361-A7AE-4B2A-8841-07D9B4D55CD2}"/>
              </a:ext>
            </a:extLst>
          </p:cNvPr>
          <p:cNvSpPr/>
          <p:nvPr/>
        </p:nvSpPr>
        <p:spPr>
          <a:xfrm>
            <a:off x="6100173" y="4099430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0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13" grpId="0"/>
      <p:bldP spid="14" grpId="0"/>
      <p:bldP spid="18" grpId="0" animBg="1"/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30F872B-0936-474C-9E6E-E9253E3C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="" xmlns:a16="http://schemas.microsoft.com/office/drawing/2014/main" id="{2AF9EACE-F3A0-4178-8451-AA5E548D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3200" b="1" i="1" u="sng" dirty="0"/>
                  <a:t>Inverse RL</a:t>
                </a:r>
                <a:r>
                  <a:rPr lang="en-US" altLang="zh-TW" sz="32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TW" sz="2400" dirty="0"/>
                  <a:t> or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sz="2400" dirty="0"/>
                  <a:t> is to be found</a:t>
                </a:r>
              </a:p>
              <a:p>
                <a:pPr lvl="1"/>
                <a:r>
                  <a:rPr lang="en-US" altLang="zh-TW" sz="2400" dirty="0"/>
                  <a:t>Given expert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400" dirty="0"/>
                  <a:t> (Given the trajectories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)</a:t>
                </a:r>
              </a:p>
              <a:p>
                <a:pPr lvl="1"/>
                <a:r>
                  <a:rPr lang="en-US" altLang="zh-TW" sz="2400" dirty="0"/>
                  <a:t>The expert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400" dirty="0"/>
                  <a:t> is the actor that can obtain maximum expected reward</a:t>
                </a:r>
                <a:endParaRPr lang="zh-TW" altLang="en-US" sz="2400" dirty="0"/>
              </a:p>
              <a:p>
                <a:pPr lvl="1"/>
                <a:r>
                  <a:rPr lang="en-US" altLang="zh-TW" sz="2400" dirty="0"/>
                  <a:t>Find </a:t>
                </a:r>
                <a:r>
                  <a:rPr lang="en-US" altLang="zh-TW" sz="2400" b="1" i="1" u="sng" dirty="0"/>
                  <a:t>reward function</a:t>
                </a:r>
                <a:r>
                  <a:rPr lang="en-US" altLang="zh-TW" sz="2400" dirty="0"/>
                  <a:t> that fulfills the above statements (explaining expert behavior)</a:t>
                </a:r>
                <a:endParaRPr lang="zh-TW" altLang="en-US" sz="2400" dirty="0"/>
              </a:p>
              <a:p>
                <a:pPr lvl="1"/>
                <a:endParaRPr lang="en-US" altLang="zh-TW" sz="24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F9EACE-F3A0-4178-8451-AA5E548D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53" t="-1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5527AEB-6D80-42A5-8D54-10D596E8D64C}"/>
              </a:ext>
            </a:extLst>
          </p:cNvPr>
          <p:cNvSpPr/>
          <p:nvPr/>
        </p:nvSpPr>
        <p:spPr>
          <a:xfrm>
            <a:off x="6683150" y="1266724"/>
            <a:ext cx="65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="" xmlns:a16="http://schemas.microsoft.com/office/drawing/2014/main" id="{695E8EA5-437D-4BA1-B2D7-E0FE0D0B3BE7}"/>
                  </a:ext>
                </a:extLst>
              </p:cNvPr>
              <p:cNvSpPr txBox="1"/>
              <p:nvPr/>
            </p:nvSpPr>
            <p:spPr>
              <a:xfrm>
                <a:off x="1745917" y="5116420"/>
                <a:ext cx="21803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zh-TW" altLang="en-US" sz="20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5E8EA5-437D-4BA1-B2D7-E0FE0D0B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7" y="5116420"/>
                <a:ext cx="2180318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="" xmlns:a16="http://schemas.microsoft.com/office/drawing/2014/main" id="{5DA3100F-1188-425C-B8F8-B1D0901CEE42}"/>
                  </a:ext>
                </a:extLst>
              </p:cNvPr>
              <p:cNvSpPr txBox="1"/>
              <p:nvPr/>
            </p:nvSpPr>
            <p:spPr>
              <a:xfrm>
                <a:off x="4060678" y="5116420"/>
                <a:ext cx="35982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other actors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DA3100F-1188-425C-B8F8-B1D0901C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678" y="5116420"/>
                <a:ext cx="359829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69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6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 rotWithShape="1">
                <a:blip r:embed="rId3"/>
                <a:stretch>
                  <a:fillRect r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C528B9FD-C075-4E99-A517-6F13DC520B62}"/>
              </a:ext>
            </a:extLst>
          </p:cNvPr>
          <p:cNvSpPr txBox="1"/>
          <p:nvPr/>
        </p:nvSpPr>
        <p:spPr>
          <a:xfrm>
            <a:off x="267235" y="3055043"/>
            <a:ext cx="266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driving: record human drivers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002A0D21-C169-4726-99B4-03A6E1472FF1}"/>
              </a:ext>
            </a:extLst>
          </p:cNvPr>
          <p:cNvSpPr txBox="1"/>
          <p:nvPr/>
        </p:nvSpPr>
        <p:spPr>
          <a:xfrm>
            <a:off x="267235" y="3800730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Robot: grab the arm of robot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777949" y="2124076"/>
            <a:ext cx="2896152" cy="1300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=""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=""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=""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=""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=""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EDD14B89-B6D2-41AE-9AD7-E9825523F710}"/>
              </a:ext>
            </a:extLst>
          </p:cNvPr>
          <p:cNvSpPr/>
          <p:nvPr/>
        </p:nvSpPr>
        <p:spPr>
          <a:xfrm>
            <a:off x="5777948" y="2148008"/>
            <a:ext cx="2994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reward function such that: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="" xmlns:a16="http://schemas.microsoft.com/office/drawing/2014/main" id="{FD8BD843-3A73-4561-918B-FB9A968F78F5}"/>
                  </a:ext>
                </a:extLst>
              </p:cNvPr>
              <p:cNvSpPr txBox="1"/>
              <p:nvPr/>
            </p:nvSpPr>
            <p:spPr>
              <a:xfrm>
                <a:off x="6498917" y="2929148"/>
                <a:ext cx="1629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8BD843-3A73-4561-918B-FB9A968F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917" y="2929148"/>
                <a:ext cx="1629251" cy="461665"/>
              </a:xfrm>
              <a:prstGeom prst="rect">
                <a:avLst/>
              </a:prstGeom>
              <a:blipFill rotWithShape="1">
                <a:blip r:embed="rId7"/>
                <a:stretch>
                  <a:fillRect r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="" xmlns:a16="http://schemas.microsoft.com/office/drawing/2014/main" id="{FF955A4D-8F3A-4414-B0EA-FA74D2CC73D4}"/>
              </a:ext>
            </a:extLst>
          </p:cNvPr>
          <p:cNvGrpSpPr/>
          <p:nvPr/>
        </p:nvGrpSpPr>
        <p:grpSpPr>
          <a:xfrm>
            <a:off x="5767018" y="4846415"/>
            <a:ext cx="3271364" cy="1154825"/>
            <a:chOff x="5777948" y="4846415"/>
            <a:chExt cx="3271364" cy="1154825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8B7BE02A-5D7A-4578-A22E-8A9F11B63FB6}"/>
                </a:ext>
              </a:extLst>
            </p:cNvPr>
            <p:cNvSpPr/>
            <p:nvPr/>
          </p:nvSpPr>
          <p:spPr>
            <a:xfrm>
              <a:off x="5777948" y="4846415"/>
              <a:ext cx="2907084" cy="11548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="" xmlns:a16="http://schemas.microsoft.com/office/drawing/2014/main" id="{7679C4A3-C4D3-40EF-8AED-9547438E25A2}"/>
                    </a:ext>
                  </a:extLst>
                </p:cNvPr>
                <p:cNvSpPr txBox="1"/>
                <p:nvPr/>
              </p:nvSpPr>
              <p:spPr>
                <a:xfrm>
                  <a:off x="6219026" y="5380700"/>
                  <a:ext cx="2830286" cy="58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679C4A3-C4D3-40EF-8AED-9547438E2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026" y="5380700"/>
                  <a:ext cx="2830286" cy="582404"/>
                </a:xfrm>
                <a:prstGeom prst="rect">
                  <a:avLst/>
                </a:prstGeom>
                <a:blipFill>
                  <a:blip r:embed="rId8"/>
                  <a:stretch>
                    <a:fillRect b="-10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="" xmlns:a16="http://schemas.microsoft.com/office/drawing/2014/main" id="{C0477846-5E62-4CC3-99E6-978160788EF4}"/>
                </a:ext>
              </a:extLst>
            </p:cNvPr>
            <p:cNvSpPr txBox="1"/>
            <p:nvPr/>
          </p:nvSpPr>
          <p:spPr>
            <a:xfrm>
              <a:off x="5812343" y="4958176"/>
              <a:ext cx="202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actor: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400076" y="6232072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Reinforcement learning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2">
            <a:extLst>
              <a:ext uri="{FF2B5EF4-FFF2-40B4-BE49-F238E27FC236}">
                <a16:creationId xmlns="" xmlns:a16="http://schemas.microsoft.com/office/drawing/2014/main" id="{9D14C4AE-A3F8-46ED-AA83-3B4B15509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82053"/>
              </p:ext>
            </p:extLst>
          </p:nvPr>
        </p:nvGraphicFramePr>
        <p:xfrm>
          <a:off x="5689600" y="1473200"/>
          <a:ext cx="28305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方程式" r:id="rId9" imgW="1269720" imgH="215640" progId="Equation.3">
                  <p:embed/>
                </p:oleObj>
              </mc:Choice>
              <mc:Fallback>
                <p:oleObj name="方程式" r:id="rId9" imgW="1269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1473200"/>
                        <a:ext cx="2830513" cy="482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="" xmlns:a16="http://schemas.microsoft.com/office/drawing/2014/main" id="{E163E997-AFC5-4BB8-A814-00A01AF63D4B}"/>
                  </a:ext>
                </a:extLst>
              </p:cNvPr>
              <p:cNvSpPr txBox="1"/>
              <p:nvPr/>
            </p:nvSpPr>
            <p:spPr>
              <a:xfrm>
                <a:off x="4784477" y="273459"/>
                <a:ext cx="4841997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63E997-AFC5-4BB8-A814-00A01AF6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477" y="273459"/>
                <a:ext cx="4841997" cy="113082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6C6886D6-0628-4640-AF70-D9C878D1EA62}"/>
              </a:ext>
            </a:extLst>
          </p:cNvPr>
          <p:cNvGrpSpPr/>
          <p:nvPr/>
        </p:nvGrpSpPr>
        <p:grpSpPr>
          <a:xfrm>
            <a:off x="355282" y="4653136"/>
            <a:ext cx="2673804" cy="1386777"/>
            <a:chOff x="355282" y="5026723"/>
            <a:chExt cx="2673804" cy="138677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4" name="Object 12">
                  <a:extLst>
                    <a:ext uri="{FF2B5EF4-FFF2-40B4-BE49-F238E27FC236}">
                      <a16:creationId xmlns="" xmlns:a16="http://schemas.microsoft.com/office/drawing/2014/main" id="{46C681DD-5F79-4939-9809-8D0664091C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02399460"/>
                    </p:ext>
                  </p:extLst>
                </p:nvPr>
              </p:nvGraphicFramePr>
              <p:xfrm>
                <a:off x="542553" y="5422356"/>
                <a:ext cx="1876425" cy="558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67" name="方程式" r:id="rId12" imgW="812520" imgH="241200" progId="Equation.3">
                        <p:embed/>
                      </p:oleObj>
                    </mc:Choice>
                    <mc:Fallback>
                      <p:oleObj name="方程式" r:id="rId12" imgW="812520" imgH="24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553" y="5422356"/>
                              <a:ext cx="1876425" cy="558800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4" name="Object 12">
                  <a:extLst>
                    <a:ext uri="{FF2B5EF4-FFF2-40B4-BE49-F238E27FC236}">
                      <a16:creationId xmlns:a16="http://schemas.microsoft.com/office/drawing/2014/main" id="{46C681DD-5F79-4939-9809-8D0664091C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34663719"/>
                    </p:ext>
                  </p:extLst>
                </p:nvPr>
              </p:nvGraphicFramePr>
              <p:xfrm>
                <a:off x="542553" y="5422356"/>
                <a:ext cx="1876425" cy="558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05" name="方程式" r:id="rId14" imgW="812520" imgH="241200" progId="Equation.3">
                        <p:embed/>
                      </p:oleObj>
                    </mc:Choice>
                    <mc:Fallback>
                      <p:oleObj name="方程式" r:id="rId14" imgW="812520" imgH="241200" progId="Equation.3">
                        <p:embed/>
                        <p:pic>
                          <p:nvPicPr>
                            <p:cNvPr id="11" name="Object 12">
                              <a:extLst>
                                <a:ext uri="{FF2B5EF4-FFF2-40B4-BE49-F238E27FC236}">
                                  <a16:creationId xmlns:a16="http://schemas.microsoft.com/office/drawing/2014/main" id="{95EE765F-D338-4B24-A5C2-F255A5EB348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553" y="5422356"/>
                              <a:ext cx="1876425" cy="558800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" name="文字方塊 3">
              <a:extLst>
                <a:ext uri="{FF2B5EF4-FFF2-40B4-BE49-F238E27FC236}">
                  <a16:creationId xmlns="" xmlns:a16="http://schemas.microsoft.com/office/drawing/2014/main" id="{23DF01F4-B42C-4BCC-91D8-06405D07B523}"/>
                </a:ext>
              </a:extLst>
            </p:cNvPr>
            <p:cNvSpPr txBox="1"/>
            <p:nvPr/>
          </p:nvSpPr>
          <p:spPr>
            <a:xfrm>
              <a:off x="537790" y="5026723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="" xmlns:a16="http://schemas.microsoft.com/office/drawing/2014/main" id="{49E1F867-8ACE-4CBA-B220-A263FABFF5B4}"/>
                    </a:ext>
                  </a:extLst>
                </p:cNvPr>
                <p:cNvSpPr txBox="1"/>
                <p:nvPr/>
              </p:nvSpPr>
              <p:spPr>
                <a:xfrm>
                  <a:off x="355282" y="5913889"/>
                  <a:ext cx="2673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9E1F867-8ACE-4CBA-B220-A263FABFF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" y="5913889"/>
                  <a:ext cx="2673804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FFE4A33D-3A91-4A05-926E-7BC909A723F9}"/>
                </a:ext>
              </a:extLst>
            </p:cNvPr>
            <p:cNvSpPr/>
            <p:nvPr/>
          </p:nvSpPr>
          <p:spPr>
            <a:xfrm>
              <a:off x="453283" y="5053392"/>
              <a:ext cx="2366117" cy="1360108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箭號: 向右 29">
            <a:extLst>
              <a:ext uri="{FF2B5EF4-FFF2-40B4-BE49-F238E27FC236}">
                <a16:creationId xmlns=""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=""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="" xmlns:a16="http://schemas.microsoft.com/office/drawing/2014/main" id="{62867454-AB41-467D-B3DE-31FF6912B796}"/>
              </a:ext>
            </a:extLst>
          </p:cNvPr>
          <p:cNvCxnSpPr/>
          <p:nvPr/>
        </p:nvCxnSpPr>
        <p:spPr>
          <a:xfrm>
            <a:off x="5269230" y="2563506"/>
            <a:ext cx="497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=""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467186" y="3055043"/>
            <a:ext cx="2998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=""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3435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=""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430852" y="3040101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=""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號: 向右 42">
            <a:extLst>
              <a:ext uri="{FF2B5EF4-FFF2-40B4-BE49-F238E27FC236}">
                <a16:creationId xmlns="" xmlns:a16="http://schemas.microsoft.com/office/drawing/2014/main" id="{5F3AEB55-348F-49B5-BD23-11B32A002201}"/>
              </a:ext>
            </a:extLst>
          </p:cNvPr>
          <p:cNvSpPr/>
          <p:nvPr/>
        </p:nvSpPr>
        <p:spPr>
          <a:xfrm rot="5400000" flipV="1">
            <a:off x="5743445" y="3825428"/>
            <a:ext cx="1364356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=""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1" y="5599492"/>
            <a:ext cx="7834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8F8B905-F989-42D4-9676-632DFD307C47}"/>
              </a:ext>
            </a:extLst>
          </p:cNvPr>
          <p:cNvSpPr/>
          <p:nvPr/>
        </p:nvSpPr>
        <p:spPr>
          <a:xfrm>
            <a:off x="7226025" y="3533359"/>
            <a:ext cx="1377232" cy="10456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reward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="" xmlns:a16="http://schemas.microsoft.com/office/drawing/2014/main" id="{DE757214-2396-4538-9DB7-1A1959222AE1}"/>
              </a:ext>
            </a:extLst>
          </p:cNvPr>
          <p:cNvSpPr/>
          <p:nvPr/>
        </p:nvSpPr>
        <p:spPr>
          <a:xfrm rot="5400000" flipV="1">
            <a:off x="7780943" y="4416603"/>
            <a:ext cx="242822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2" grpId="0" animBg="1"/>
      <p:bldP spid="18" grpId="0"/>
      <p:bldP spid="19" grpId="0"/>
      <p:bldP spid="22" grpId="0"/>
      <p:bldP spid="26" grpId="0"/>
      <p:bldP spid="30" grpId="0" animBg="1"/>
      <p:bldP spid="31" grpId="0" animBg="1"/>
      <p:bldP spid="43" grpId="0" animBg="1"/>
      <p:bldP spid="3" grpId="0" animBg="1"/>
      <p:bldP spid="3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 Questions?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46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17369"/>
            <a:ext cx="6566485" cy="145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incompleteideas.net/sutton/book/cov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259" y="4156989"/>
            <a:ext cx="1569166" cy="19779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强化学习起源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6413152" cy="5112568"/>
          </a:xfrm>
        </p:spPr>
        <p:txBody>
          <a:bodyPr/>
          <a:lstStyle/>
          <a:p>
            <a:r>
              <a:rPr lang="zh-CN" altLang="en-US" sz="2400" dirty="0"/>
              <a:t>形成于</a:t>
            </a:r>
            <a:r>
              <a:rPr lang="en-US" altLang="zh-CN" sz="2400" dirty="0"/>
              <a:t>21</a:t>
            </a:r>
            <a:r>
              <a:rPr lang="zh-CN" altLang="en-US" sz="2400" dirty="0"/>
              <a:t>世纪初 </a:t>
            </a:r>
            <a:r>
              <a:rPr lang="en-US" altLang="zh-CN" sz="2400" baseline="30000" dirty="0"/>
              <a:t>[1]</a:t>
            </a:r>
          </a:p>
          <a:p>
            <a:pPr lvl="1"/>
            <a:r>
              <a:rPr lang="zh-CN" altLang="en-US" sz="2000" dirty="0"/>
              <a:t>思想假设：心理学中的行为主义（</a:t>
            </a:r>
            <a:r>
              <a:rPr lang="en-US" altLang="zh-CN" sz="2000" dirty="0"/>
              <a:t>learning by </a:t>
            </a:r>
            <a:r>
              <a:rPr lang="en-US" altLang="zh-CN" sz="2000" dirty="0">
                <a:solidFill>
                  <a:srgbClr val="C00000"/>
                </a:solidFill>
              </a:rPr>
              <a:t>trial and error</a:t>
            </a:r>
            <a:r>
              <a:rPr lang="en-US" altLang="zh-CN" sz="2000" dirty="0"/>
              <a:t>, or search and memory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/>
            <a:r>
              <a:rPr lang="en-US" altLang="zh-CN" sz="1600" dirty="0"/>
              <a:t>Law of Effect (Thorndike, 1911) </a:t>
            </a:r>
          </a:p>
          <a:p>
            <a:pPr lvl="1"/>
            <a:r>
              <a:rPr lang="zh-CN" altLang="en-US" sz="2000" dirty="0"/>
              <a:t>模型求解：控制学中的最优控制理论（</a:t>
            </a:r>
            <a:r>
              <a:rPr lang="en-US" altLang="zh-CN" sz="2000" dirty="0"/>
              <a:t>optimal control and its solution using </a:t>
            </a:r>
            <a:r>
              <a:rPr lang="en-US" altLang="zh-CN" sz="2000" dirty="0">
                <a:solidFill>
                  <a:srgbClr val="C00000"/>
                </a:solidFill>
              </a:rPr>
              <a:t>value functions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C00000"/>
                </a:solidFill>
              </a:rPr>
              <a:t>dynamic programming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/>
            <a:r>
              <a:rPr lang="en-US" altLang="zh-CN" sz="1600" dirty="0"/>
              <a:t>Bellman equation (Bellman, </a:t>
            </a:r>
            <a:r>
              <a:rPr lang="en-US" altLang="zh-CN" sz="1600" dirty="0" err="1"/>
              <a:t>1957a</a:t>
            </a:r>
            <a:r>
              <a:rPr lang="en-US" altLang="zh-CN" sz="1600" dirty="0"/>
              <a:t>)</a:t>
            </a:r>
          </a:p>
          <a:p>
            <a:pPr lvl="2"/>
            <a:r>
              <a:rPr lang="en-US" altLang="zh-CN" sz="1600" dirty="0"/>
              <a:t>Markovian decision processes (Bellman, </a:t>
            </a:r>
            <a:r>
              <a:rPr lang="en-US" altLang="zh-CN" sz="1600" dirty="0" err="1"/>
              <a:t>1957b</a:t>
            </a:r>
            <a:r>
              <a:rPr lang="en-US" altLang="zh-CN" sz="1600" dirty="0"/>
              <a:t>)</a:t>
            </a:r>
          </a:p>
          <a:p>
            <a:pPr lvl="2"/>
            <a:r>
              <a:rPr lang="en-US" altLang="zh-CN" sz="1600" dirty="0"/>
              <a:t>Policy iteration (Ron Howard, 1960)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611560" y="6396335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1. Sutton, R. S., &amp; </a:t>
            </a:r>
            <a:r>
              <a:rPr lang="en-US" altLang="zh-CN" sz="1200" dirty="0" err="1"/>
              <a:t>Barto</a:t>
            </a:r>
            <a:r>
              <a:rPr lang="en-US" altLang="zh-CN" sz="1200" dirty="0"/>
              <a:t>, A. G. (1998). </a:t>
            </a:r>
            <a:r>
              <a:rPr lang="en-US" altLang="zh-CN" sz="1200" i="1" dirty="0"/>
              <a:t>Reinforcement learning: An introduction</a:t>
            </a:r>
            <a:r>
              <a:rPr lang="en-US" altLang="zh-CN" sz="1200" dirty="0"/>
              <a:t>(Vol. 1, No. 1). Cambridge: MIT press. (Google Scholar Citation 29156)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2627784" y="6076588"/>
            <a:ext cx="38164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727681" y="1290246"/>
            <a:ext cx="5184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其核心概念由阿尔伯塔大学的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 S. Sutton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整理完善</a:t>
            </a:r>
          </a:p>
        </p:txBody>
      </p:sp>
      <p:pic>
        <p:nvPicPr>
          <p:cNvPr id="2055" name="Picture 7" descr="rich sutton head (Evolutionary Portrait Art by Günter Bachelier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98" y="2010809"/>
            <a:ext cx="1296144" cy="166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7154064" y="3665289"/>
            <a:ext cx="1439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 S. Sutton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269234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应用强化学习的基础学科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0000" indent="-360000"/>
            <a:r>
              <a:rPr lang="zh-CN" altLang="en-US" sz="2400" dirty="0"/>
              <a:t>强化学习强调如何基于环境而行动，以取得最大化的预期利益。</a:t>
            </a:r>
            <a:endParaRPr lang="en-US" altLang="zh-CN" sz="2400" dirty="0"/>
          </a:p>
          <a:p>
            <a:pPr marL="360000" indent="-360000"/>
            <a:r>
              <a:rPr lang="zh-CN" altLang="en-US" sz="2400" dirty="0"/>
              <a:t>这种思想具有普适性，因此在其他许多领域的理论研究中都有应用。</a:t>
            </a:r>
            <a:endParaRPr lang="en-US" altLang="zh-CN" sz="2400" dirty="0"/>
          </a:p>
          <a:p>
            <a:pPr marL="798150" lvl="1" indent="-360000"/>
            <a:r>
              <a:rPr lang="zh-CN" altLang="en-US" sz="1800" dirty="0"/>
              <a:t>博弈论、控制论、运筹学、信息论、模拟优化方法、多</a:t>
            </a:r>
            <a:r>
              <a:rPr lang="en-US" altLang="zh-CN" sz="1800" dirty="0"/>
              <a:t>Agent</a:t>
            </a:r>
            <a:r>
              <a:rPr lang="zh-CN" altLang="en-US" sz="1800" dirty="0"/>
              <a:t>系统学习、群体智能、统计学以及遗传算法</a:t>
            </a:r>
            <a:endParaRPr lang="en-US" altLang="zh-CN" sz="18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3438" y="1803022"/>
            <a:ext cx="3924300" cy="389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68144" y="579597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六个基础学科</a:t>
            </a:r>
          </a:p>
        </p:txBody>
      </p:sp>
    </p:spTree>
    <p:extLst>
      <p:ext uri="{BB962C8B-B14F-4D97-AF65-F5344CB8AC3E}">
        <p14:creationId xmlns:p14="http://schemas.microsoft.com/office/powerpoint/2010/main" val="35483973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33762</TotalTime>
  <Words>5046</Words>
  <Application>Microsoft Office PowerPoint</Application>
  <PresentationFormat>全屏显示(4:3)</PresentationFormat>
  <Paragraphs>705</Paragraphs>
  <Slides>75</Slides>
  <Notes>19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8" baseType="lpstr">
      <vt:lpstr>1_NSFC建设方案主题</vt:lpstr>
      <vt:lpstr>2_NSFC建设方案主题</vt:lpstr>
      <vt:lpstr>方程式</vt:lpstr>
      <vt:lpstr>Deep Reinforcement Learning</vt:lpstr>
      <vt:lpstr>Outlines</vt:lpstr>
      <vt:lpstr>Deep Reinforcement Learning</vt:lpstr>
      <vt:lpstr>DeepMind</vt:lpstr>
      <vt:lpstr>Machine Learning Algorithms</vt:lpstr>
      <vt:lpstr>Reinforcement Learning in Humans</vt:lpstr>
      <vt:lpstr>Short Introduction of RL</vt:lpstr>
      <vt:lpstr>强化学习起源</vt:lpstr>
      <vt:lpstr>应用强化学习的基础学科</vt:lpstr>
      <vt:lpstr>强化学习简介（基本概念）</vt:lpstr>
      <vt:lpstr>强化学习简介（基本概念）</vt:lpstr>
      <vt:lpstr>强化学习简介（基本概念）</vt:lpstr>
      <vt:lpstr>RL Taxonomy</vt:lpstr>
      <vt:lpstr>Value-based RL</vt:lpstr>
      <vt:lpstr>Q-Learning</vt:lpstr>
      <vt:lpstr>Q-Learning: Value Iteration</vt:lpstr>
      <vt:lpstr>Deep Q-Network (DQN)</vt:lpstr>
      <vt:lpstr>深度强化学习(Nature DQN[2])</vt:lpstr>
      <vt:lpstr>Nature DQN</vt:lpstr>
      <vt:lpstr>Nature DQN</vt:lpstr>
      <vt:lpstr>Nature DQN</vt:lpstr>
      <vt:lpstr>Nature DQN</vt:lpstr>
      <vt:lpstr>Nature DQN</vt:lpstr>
      <vt:lpstr>Nature DQN</vt:lpstr>
      <vt:lpstr>Policy-based RL</vt:lpstr>
      <vt:lpstr>Policy-based RL</vt:lpstr>
      <vt:lpstr>Robot in a Room</vt:lpstr>
      <vt:lpstr>Optimal Policy for a Deterministic World</vt:lpstr>
      <vt:lpstr>Optimal Policy for a Stochastic World</vt:lpstr>
      <vt:lpstr>Optimal Policy for a Stochastic World</vt:lpstr>
      <vt:lpstr>Optimal Policy for a Stochastic World</vt:lpstr>
      <vt:lpstr>Optimal Policy for a Stochastic World</vt:lpstr>
      <vt:lpstr>Lessons from Robot in Room</vt:lpstr>
      <vt:lpstr>Policy Gradient – Actor</vt:lpstr>
      <vt:lpstr>Goodness of an Actor</vt:lpstr>
      <vt:lpstr>Policy Gradient – Actor</vt:lpstr>
      <vt:lpstr>Value + Policy Asynchronous Advantage Actor-Critic (A3C)</vt:lpstr>
      <vt:lpstr>Critic</vt:lpstr>
      <vt:lpstr>Critic</vt:lpstr>
      <vt:lpstr>How to estimate V^π (s)</vt:lpstr>
      <vt:lpstr>How to estimate V^π (s)</vt:lpstr>
      <vt:lpstr>MC v.s. TD</vt:lpstr>
      <vt:lpstr>Actor-Critic</vt:lpstr>
      <vt:lpstr>Advantage Actor-Critic</vt:lpstr>
      <vt:lpstr>Advantage Actor-Critic</vt:lpstr>
      <vt:lpstr>Asynchronous</vt:lpstr>
      <vt:lpstr>Model-based RL</vt:lpstr>
      <vt:lpstr>Model-based RL</vt:lpstr>
      <vt:lpstr>Why use model-based RL?</vt:lpstr>
      <vt:lpstr>Algorithm v0</vt:lpstr>
      <vt:lpstr>Algorithm v0</vt:lpstr>
      <vt:lpstr>Algorithm v1:</vt:lpstr>
      <vt:lpstr>Algorithm v2a</vt:lpstr>
      <vt:lpstr>What kind of models can we use?</vt:lpstr>
      <vt:lpstr>Handling high-dimensional observations</vt:lpstr>
      <vt:lpstr>Learning in Latent Space</vt:lpstr>
      <vt:lpstr>Learning in Latent Space</vt:lpstr>
      <vt:lpstr>Learning in Latent Space</vt:lpstr>
      <vt:lpstr>Learning in Latent Space</vt:lpstr>
      <vt:lpstr>Modeling directly in observation space</vt:lpstr>
      <vt:lpstr>Model-Based vs. Model-Free</vt:lpstr>
      <vt:lpstr>Combining Model-Based &amp; Model-Free</vt:lpstr>
      <vt:lpstr>Imitation Learning</vt:lpstr>
      <vt:lpstr>Introduction</vt:lpstr>
      <vt:lpstr>Behavior Cloning</vt:lpstr>
      <vt:lpstr>Behavior Cloning</vt:lpstr>
      <vt:lpstr>Behavior Cloning</vt:lpstr>
      <vt:lpstr>Behavior Cloning</vt:lpstr>
      <vt:lpstr>Behavior Cloning</vt:lpstr>
      <vt:lpstr>Mismatch</vt:lpstr>
      <vt:lpstr>Inverse Reinforcement Learning</vt:lpstr>
      <vt:lpstr>Inverse Reinforcement Learning</vt:lpstr>
      <vt:lpstr>Inverse Reinforcement Learning</vt:lpstr>
      <vt:lpstr>Framework of IRL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NSFC专业知识库建设与建议方案</dc:title>
  <dc:creator>Zero</dc:creator>
  <cp:lastModifiedBy>dell</cp:lastModifiedBy>
  <cp:revision>2603</cp:revision>
  <dcterms:created xsi:type="dcterms:W3CDTF">2014-01-04T05:23:12Z</dcterms:created>
  <dcterms:modified xsi:type="dcterms:W3CDTF">2019-06-30T06:44:13Z</dcterms:modified>
</cp:coreProperties>
</file>